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3" r:id="rId2"/>
    <p:sldMasterId id="2147483858" r:id="rId3"/>
  </p:sldMasterIdLst>
  <p:notesMasterIdLst>
    <p:notesMasterId r:id="rId31"/>
  </p:notesMasterIdLst>
  <p:sldIdLst>
    <p:sldId id="288" r:id="rId4"/>
    <p:sldId id="357" r:id="rId5"/>
    <p:sldId id="345" r:id="rId6"/>
    <p:sldId id="341" r:id="rId7"/>
    <p:sldId id="342" r:id="rId8"/>
    <p:sldId id="331" r:id="rId9"/>
    <p:sldId id="351" r:id="rId10"/>
    <p:sldId id="352" r:id="rId11"/>
    <p:sldId id="338" r:id="rId12"/>
    <p:sldId id="353" r:id="rId13"/>
    <p:sldId id="354" r:id="rId14"/>
    <p:sldId id="334" r:id="rId15"/>
    <p:sldId id="359" r:id="rId16"/>
    <p:sldId id="333" r:id="rId17"/>
    <p:sldId id="355" r:id="rId18"/>
    <p:sldId id="347" r:id="rId19"/>
    <p:sldId id="346" r:id="rId20"/>
    <p:sldId id="344" r:id="rId21"/>
    <p:sldId id="327" r:id="rId22"/>
    <p:sldId id="329" r:id="rId23"/>
    <p:sldId id="348" r:id="rId24"/>
    <p:sldId id="349" r:id="rId25"/>
    <p:sldId id="350" r:id="rId26"/>
    <p:sldId id="360" r:id="rId27"/>
    <p:sldId id="361" r:id="rId28"/>
    <p:sldId id="356" r:id="rId29"/>
    <p:sldId id="3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Fernando Pires Machado" initials="LFPM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4" autoAdjust="0"/>
    <p:restoredTop sz="94670" autoAdjust="0"/>
  </p:normalViewPr>
  <p:slideViewPr>
    <p:cSldViewPr snapToGrid="0">
      <p:cViewPr varScale="1">
        <p:scale>
          <a:sx n="87" d="100"/>
          <a:sy n="87" d="100"/>
        </p:scale>
        <p:origin x="4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782FC-D2B9-4BE3-8E4F-EAD1DCD5C7D3}" type="datetimeFigureOut">
              <a:rPr lang="pt-BR" smtClean="0"/>
              <a:pPr/>
              <a:t>22/11/2018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D68F9-E62C-4F45-80DF-592FCE2E25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91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24701C-866E-49A4-8F07-DEAC22D8DA2F}" type="slidenum">
              <a:rPr lang="pt-BR" altLang="pt-BR" smtClean="0"/>
              <a:pPr eaLnBrk="1" hangingPunct="1">
                <a:spcBef>
                  <a:spcPct val="0"/>
                </a:spcBef>
              </a:pPr>
              <a:t>1</a:t>
            </a:fld>
            <a:endParaRPr lang="pt-BR" altLang="pt-B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4350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16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34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17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67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18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2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19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61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20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51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21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28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22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552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23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86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24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21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7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A04131-F873-41D7-BCAA-64935C38E2B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57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26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26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A04131-F873-41D7-BCAA-64935C38E2B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5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9182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1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4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D68F9-E62C-4F45-80DF-592FCE2E251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315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90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D5D30-82CE-45DC-8FB4-3633E6A42C4C}" type="slidenum">
              <a:rPr lang="pt-BR" smtClean="0">
                <a:latin typeface="Arial" pitchFamily="34" charset="0"/>
              </a:rPr>
              <a:pPr/>
              <a:t>12</a:t>
            </a:fld>
            <a:endParaRPr 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82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D68F9-E62C-4F45-80DF-592FCE2E251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38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C3D6C-DAEB-4C71-BAE0-94E1A4C2070E}" type="slidenum">
              <a:rPr lang="pt-BR" smtClean="0">
                <a:solidFill>
                  <a:prstClr val="black"/>
                </a:solidFill>
                <a:latin typeface="Arial" pitchFamily="34" charset="0"/>
              </a:rPr>
              <a:pPr/>
              <a:t>15</a:t>
            </a:fld>
            <a:endParaRPr lang="pt-B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dirty="0" smtClean="0">
                <a:latin typeface="Arial" pitchFamily="34" charset="0"/>
              </a:rPr>
              <a:t>Para</a:t>
            </a:r>
            <a:r>
              <a:rPr lang="pt-BR" baseline="0" dirty="0" smtClean="0">
                <a:latin typeface="Arial" pitchFamily="34" charset="0"/>
              </a:rPr>
              <a:t> cada município deve haver uma legislação específica, contendo aspectos locais, tais como: população, atividades econômicas, vias de deslocamento, topografia, vegetação, história e cultura. </a:t>
            </a:r>
          </a:p>
          <a:p>
            <a:pPr eaLnBrk="1" hangingPunct="1"/>
            <a:r>
              <a:rPr lang="pt-BR" baseline="0" dirty="0" smtClean="0">
                <a:latin typeface="Arial" pitchFamily="34" charset="0"/>
              </a:rPr>
              <a:t>É obrigação do Município determinar a função social da propriedade e a delimitação e fiscalização das áreas subutilizadas. IPTU</a:t>
            </a:r>
          </a:p>
          <a:p>
            <a:pPr eaLnBrk="1" hangingPunct="1"/>
            <a:r>
              <a:rPr lang="pt-BR" baseline="0" dirty="0" smtClean="0">
                <a:latin typeface="Arial" pitchFamily="34" charset="0"/>
              </a:rPr>
              <a:t>Plano Diretor – promover o uso e ocupação racional do solo urbano no Município;</a:t>
            </a:r>
          </a:p>
          <a:p>
            <a:pPr eaLnBrk="1" hangingPunct="1"/>
            <a:r>
              <a:rPr lang="pt-BR" baseline="0" dirty="0" smtClean="0">
                <a:latin typeface="Arial" pitchFamily="34" charset="0"/>
              </a:rPr>
              <a:t>Objetivos: Compatibilizar a diversidade do uso e ocupação da propriedade urbana; Otimizar a ocupação desordenada; Recuperar e redistribuir a renda urbana decorrente do investimento público – contribuição de melhoria.</a:t>
            </a:r>
            <a:endParaRPr lang="pt-BR" dirty="0">
              <a:latin typeface="Arial" pitchFamily="34" charset="0"/>
            </a:endParaRPr>
          </a:p>
          <a:p>
            <a:pPr eaLnBrk="1" hangingPunct="1"/>
            <a:endParaRPr lang="pt-BR" dirty="0">
              <a:latin typeface="Arial" pitchFamily="34" charset="0"/>
            </a:endParaRPr>
          </a:p>
          <a:p>
            <a:pPr eaLnBrk="1" hangingPunct="1"/>
            <a:r>
              <a:rPr lang="pt-BR" dirty="0">
                <a:latin typeface="Arial" pitchFamily="34" charset="0"/>
              </a:rPr>
              <a:t>1) Custo de Transação versus custo de informação</a:t>
            </a:r>
          </a:p>
          <a:p>
            <a:pPr eaLnBrk="1" hangingPunct="1"/>
            <a:r>
              <a:rPr lang="pt-BR" dirty="0">
                <a:latin typeface="Arial" pitchFamily="34" charset="0"/>
              </a:rPr>
              <a:t>2) Imparcialidade versus Justiça Social</a:t>
            </a:r>
          </a:p>
          <a:p>
            <a:pPr eaLnBrk="1" hangingPunct="1"/>
            <a:r>
              <a:rPr lang="pt-BR" dirty="0">
                <a:latin typeface="Arial" pitchFamily="34" charset="0"/>
              </a:rPr>
              <a:t>3) Não enxerga a distância – O Juiz está treinado para ver a árvore e não a floresta.  </a:t>
            </a:r>
          </a:p>
          <a:p>
            <a:pPr eaLnBrk="1" hangingPunct="1"/>
            <a:r>
              <a:rPr lang="pt-BR" dirty="0">
                <a:latin typeface="Arial" pitchFamily="34" charset="0"/>
              </a:rPr>
              <a:t>   Quando decide entre as partes, esquece que sua decisão cria sinais para a sociedade</a:t>
            </a:r>
            <a:r>
              <a:rPr lang="pt-BR" dirty="0" smtClean="0">
                <a:latin typeface="Arial" pitchFamily="34" charset="0"/>
              </a:rPr>
              <a:t>.</a:t>
            </a:r>
            <a:endParaRPr lang="pt-B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1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88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0AFB-D724-491F-912C-467A8C9E61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CAC-61E1-4A7C-A821-4CA713B747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21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0AFB-D724-491F-912C-467A8C9E61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CAC-61E1-4A7C-A821-4CA713B747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09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0AFB-D724-491F-912C-467A8C9E61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CAC-61E1-4A7C-A821-4CA713B747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5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0AFB-D724-491F-912C-467A8C9E61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CAC-61E1-4A7C-A821-4CA713B747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4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0AFB-D724-491F-912C-467A8C9E61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37CAC-61E1-4A7C-A821-4CA713B747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45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pt-BR"/>
              <a:t>ATUALIZAÇÃO LOM - LUIS FERNANDO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AB0FD-0790-45BB-8598-4EA3A41D8B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3776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19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73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0AFB-D724-491F-912C-467A8C9E61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7CAC-61E1-4A7C-A821-4CA713B747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7" r:id="rId3"/>
    <p:sldLayoutId id="21474838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0AFB-D724-491F-912C-467A8C9E61A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7CAC-61E1-4A7C-A821-4CA713B747F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7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8" r:id="rId3"/>
    <p:sldLayoutId id="2147483870" r:id="rId4"/>
    <p:sldLayoutId id="214748387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1PbtnF4SCuo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Y2xJ1-qUA" TargetMode="External"/><Relationship Id="rId2" Type="http://schemas.openxmlformats.org/officeDocument/2006/relationships/hyperlink" Target="https://www.youtube.com/watch?v=gapZ_xIu9Q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1PbtnF4SCuo" TargetMode="External"/><Relationship Id="rId5" Type="http://schemas.openxmlformats.org/officeDocument/2006/relationships/hyperlink" Target="https://www.youtube.com/watch?v=EU68-0YFHIA" TargetMode="External"/><Relationship Id="rId4" Type="http://schemas.openxmlformats.org/officeDocument/2006/relationships/hyperlink" Target="https://www.youtube.com/watch?v=8Nn5wM2dyt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cordtv.r7.com/jornal-da-record/videos/paris-da-sustos-em-pedestres-em-campanha-de-transito-0610201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TheDp0SZnro" TargetMode="External"/><Relationship Id="rId5" Type="http://schemas.openxmlformats.org/officeDocument/2006/relationships/hyperlink" Target="https://www.youtube.com/watch?v=_4Fa7nfgbBw" TargetMode="External"/><Relationship Id="rId4" Type="http://schemas.openxmlformats.org/officeDocument/2006/relationships/hyperlink" Target="https://www.youtube.com/watch?v=YM7VZ7ydX_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iVOPcyCr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IrqPsFJ8x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dgp.cnpq.br/dgp/espelhogrupo/7248344507266727" TargetMode="External"/><Relationship Id="rId5" Type="http://schemas.openxmlformats.org/officeDocument/2006/relationships/image" Target="../media/image7.png"/><Relationship Id="rId4" Type="http://schemas.openxmlformats.org/officeDocument/2006/relationships/hyperlink" Target="mailto:lfernan@senado.leg.br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dgp.cnpq.br/dgp/espelhogrupo/7248344507266727" TargetMode="External"/><Relationship Id="rId5" Type="http://schemas.openxmlformats.org/officeDocument/2006/relationships/image" Target="../media/image7.png"/><Relationship Id="rId4" Type="http://schemas.openxmlformats.org/officeDocument/2006/relationships/hyperlink" Target="mailto:lfernan@senado.leg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1038843" y="363049"/>
            <a:ext cx="196904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r>
              <a:rPr lang="pt-BR" altLang="pt-BR" sz="1800" dirty="0">
                <a:solidFill>
                  <a:srgbClr val="FFFFFF"/>
                </a:solidFill>
                <a:latin typeface="Verdana" pitchFamily="34" charset="0"/>
              </a:rPr>
              <a:t>Senado Federal</a:t>
            </a:r>
          </a:p>
        </p:txBody>
      </p:sp>
      <p:sp>
        <p:nvSpPr>
          <p:cNvPr id="2062" name="Espaço Reservado para Número de Slid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B3956B-EC01-483C-BA38-5F7D4395D888}" type="slidenum">
              <a:rPr lang="pt-BR" altLang="pt-BR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40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38685" y="198337"/>
            <a:ext cx="949431" cy="76062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" y="102489"/>
            <a:ext cx="930681" cy="85647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24" y="1733550"/>
            <a:ext cx="11242175" cy="406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1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11448"/>
            <a:ext cx="11425269" cy="69497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FF00"/>
                </a:solidFill>
              </a:rPr>
              <a:t>SMART GOVERNMENT/GOVERNO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0070C0"/>
                </a:solidFill>
              </a:rPr>
              <a:t>Significância</a:t>
            </a:r>
            <a:r>
              <a:rPr lang="pt-BR" dirty="0" smtClean="0"/>
              <a:t>: transparência e dados abertos.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Uso da tecnologia digital</a:t>
            </a:r>
            <a:r>
              <a:rPr lang="pt-BR" dirty="0" smtClean="0"/>
              <a:t>: processos inteligentes, com dados e interoperabilidade.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Processos participativos</a:t>
            </a:r>
            <a:r>
              <a:rPr lang="pt-BR" dirty="0" smtClean="0"/>
              <a:t>: </a:t>
            </a:r>
            <a:r>
              <a:rPr lang="pt-BR" dirty="0" err="1" smtClean="0"/>
              <a:t>cocriação</a:t>
            </a:r>
            <a:r>
              <a:rPr lang="pt-BR" dirty="0" smtClean="0"/>
              <a:t> de serviços digitais por meio de “</a:t>
            </a:r>
            <a:r>
              <a:rPr lang="pt-BR" dirty="0" err="1" smtClean="0"/>
              <a:t>apps</a:t>
            </a:r>
            <a:r>
              <a:rPr lang="pt-BR" dirty="0" smtClean="0"/>
              <a:t>”. Rede de redes – Internet </a:t>
            </a:r>
            <a:r>
              <a:rPr lang="pt-BR" dirty="0" err="1" smtClean="0"/>
              <a:t>ofThings</a:t>
            </a:r>
            <a:r>
              <a:rPr lang="pt-BR" dirty="0" smtClean="0"/>
              <a:t> (</a:t>
            </a:r>
            <a:r>
              <a:rPr lang="pt-BR" dirty="0" err="1" smtClean="0"/>
              <a:t>IoT</a:t>
            </a:r>
            <a:r>
              <a:rPr lang="pt-BR" dirty="0" smtClean="0"/>
              <a:t>).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Gestão digital</a:t>
            </a:r>
            <a:r>
              <a:rPr lang="pt-BR" dirty="0" smtClean="0"/>
              <a:t>: implementação de formatos abertos e interoperáveis para a comunicação municipal com o fim de fomentar a transparência e a comunicação mais ágil e direta.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026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11448"/>
            <a:ext cx="11425269" cy="69497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FF00"/>
                </a:solidFill>
              </a:rPr>
              <a:t>TENDÊNCIAS E PERSPECTIVAS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Incorporação da tecnologia na prestação de serviços urbanos.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Melhorias na gestão</a:t>
            </a:r>
            <a:r>
              <a:rPr lang="pt-BR" dirty="0" smtClean="0"/>
              <a:t>: integração em uma mesma plataforma tecnológica dos serviços municipais das informações.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Ambiente inovador</a:t>
            </a:r>
            <a:r>
              <a:rPr lang="pt-BR" dirty="0" smtClean="0"/>
              <a:t>: disponibilização de informações para cidadãos e empresas na melhoria e criação de serviços.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Regionalização</a:t>
            </a:r>
            <a:r>
              <a:rPr lang="pt-BR" dirty="0" smtClean="0"/>
              <a:t>: agrupamento de cidades, via consórcio público no investimento em infraestrutura.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16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1289055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219200" y="332656"/>
            <a:ext cx="10972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44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CIDADE INTELIGENTE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600200"/>
            <a:ext cx="10995660" cy="452596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58497" y="1151129"/>
            <a:ext cx="491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https://www.youtube.com/watch?v=1PbtnF4SCuo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80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FCD0246-829B-4C98-AF43-790B9F13F1E1}"/>
              </a:ext>
            </a:extLst>
          </p:cNvPr>
          <p:cNvSpPr/>
          <p:nvPr/>
        </p:nvSpPr>
        <p:spPr>
          <a:xfrm>
            <a:off x="301648" y="1258878"/>
            <a:ext cx="114779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hlinkClick r:id="rId2"/>
              </a:rPr>
              <a:t>https://www.youtube.com/watch?v=gapZ_xIu9Qg</a:t>
            </a:r>
            <a:endParaRPr lang="pt-BR" sz="2400" b="1" dirty="0">
              <a:solidFill>
                <a:srgbClr val="FF0000"/>
              </a:solidFill>
            </a:endParaRPr>
          </a:p>
          <a:p>
            <a:pPr algn="just"/>
            <a:endParaRPr lang="pt-BR" sz="2400" b="1" dirty="0">
              <a:solidFill>
                <a:srgbClr val="FF0000"/>
              </a:solidFill>
            </a:endParaRPr>
          </a:p>
          <a:p>
            <a:pPr algn="just"/>
            <a:r>
              <a:rPr lang="pt-BR" sz="2400" b="1" dirty="0">
                <a:solidFill>
                  <a:srgbClr val="FF0000"/>
                </a:solidFill>
                <a:hlinkClick r:id="rId3"/>
              </a:rPr>
              <a:t>Coreia do Sul</a:t>
            </a:r>
          </a:p>
          <a:p>
            <a:pPr algn="just"/>
            <a:r>
              <a:rPr lang="pt-BR" sz="2400" b="1" dirty="0">
                <a:solidFill>
                  <a:srgbClr val="FF0000"/>
                </a:solidFill>
                <a:hlinkClick r:id="rId3"/>
              </a:rPr>
              <a:t>https://www.youtube.com/watch?v=eBY2xJ1-qUA</a:t>
            </a:r>
            <a:endParaRPr lang="pt-BR" sz="2400" b="1" dirty="0">
              <a:solidFill>
                <a:srgbClr val="FF0000"/>
              </a:solidFill>
            </a:endParaRPr>
          </a:p>
          <a:p>
            <a:pPr algn="just"/>
            <a:endParaRPr lang="pt-BR" sz="2400" b="1" dirty="0">
              <a:solidFill>
                <a:srgbClr val="FF0000"/>
              </a:solidFill>
            </a:endParaRPr>
          </a:p>
          <a:p>
            <a:pPr algn="just"/>
            <a:endParaRPr lang="pt-BR" sz="2400" b="1" dirty="0">
              <a:solidFill>
                <a:srgbClr val="FF0000"/>
              </a:solidFill>
              <a:hlinkClick r:id="rId4"/>
            </a:endParaRPr>
          </a:p>
          <a:p>
            <a:pPr algn="just"/>
            <a:r>
              <a:rPr lang="pt-BR" sz="2400" b="1" dirty="0">
                <a:solidFill>
                  <a:srgbClr val="FF0000"/>
                </a:solidFill>
                <a:hlinkClick r:id="rId4"/>
              </a:rPr>
              <a:t>https://www.youtube.com/watch?v=8Nn5wM2dytE</a:t>
            </a:r>
            <a:endParaRPr lang="pt-BR" sz="2400" b="1" dirty="0">
              <a:solidFill>
                <a:srgbClr val="FF0000"/>
              </a:solidFill>
            </a:endParaRPr>
          </a:p>
          <a:p>
            <a:pPr algn="just"/>
            <a:endParaRPr lang="pt-BR" sz="2400" b="1" dirty="0">
              <a:solidFill>
                <a:srgbClr val="FF0000"/>
              </a:solidFill>
              <a:hlinkClick r:id="rId5"/>
            </a:endParaRPr>
          </a:p>
          <a:p>
            <a:pPr algn="just"/>
            <a:r>
              <a:rPr lang="pt-BR" sz="2400" b="1" dirty="0">
                <a:solidFill>
                  <a:srgbClr val="FF0000"/>
                </a:solidFill>
                <a:hlinkClick r:id="rId5"/>
              </a:rPr>
              <a:t>Bem animado</a:t>
            </a:r>
          </a:p>
          <a:p>
            <a:pPr algn="just"/>
            <a:r>
              <a:rPr lang="pt-BR" sz="2400" b="1" dirty="0">
                <a:solidFill>
                  <a:srgbClr val="FF0000"/>
                </a:solidFill>
                <a:hlinkClick r:id="rId5"/>
              </a:rPr>
              <a:t>https://www.youtube.com/watch?v=EU68-0YFHIA</a:t>
            </a:r>
            <a:endParaRPr lang="pt-BR" sz="2400" b="1" dirty="0">
              <a:solidFill>
                <a:srgbClr val="FF0000"/>
              </a:solidFill>
            </a:endParaRPr>
          </a:p>
          <a:p>
            <a:pPr algn="just"/>
            <a:endParaRPr lang="pt-BR" sz="2400" b="1" dirty="0">
              <a:solidFill>
                <a:srgbClr val="FF0000"/>
              </a:solidFill>
            </a:endParaRPr>
          </a:p>
          <a:p>
            <a:pPr algn="just"/>
            <a:r>
              <a:rPr lang="pt-BR" sz="2400" b="1" dirty="0" err="1">
                <a:solidFill>
                  <a:srgbClr val="FF0000"/>
                </a:solidFill>
              </a:rPr>
              <a:t>Promom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err="1">
                <a:solidFill>
                  <a:srgbClr val="FF0000"/>
                </a:solidFill>
              </a:rPr>
              <a:t>logics</a:t>
            </a:r>
            <a:endParaRPr lang="pt-BR" sz="2400" b="1" dirty="0">
              <a:solidFill>
                <a:srgbClr val="FF0000"/>
              </a:solidFill>
            </a:endParaRPr>
          </a:p>
          <a:p>
            <a:pPr algn="just"/>
            <a:r>
              <a:rPr lang="pt-BR" sz="2400" b="1" dirty="0">
                <a:solidFill>
                  <a:srgbClr val="FF0000"/>
                </a:solidFill>
                <a:hlinkClick r:id="rId6"/>
              </a:rPr>
              <a:t>https://www.youtube.com/watch?v=1PbtnF4SCuo</a:t>
            </a:r>
            <a:endParaRPr lang="pt-BR" sz="2400" b="1" dirty="0">
              <a:solidFill>
                <a:srgbClr val="FF0000"/>
              </a:solidFill>
            </a:endParaRPr>
          </a:p>
          <a:p>
            <a:pPr algn="just"/>
            <a:endParaRPr lang="pt-BR" sz="2400" b="1" dirty="0">
              <a:solidFill>
                <a:srgbClr val="FF0000"/>
              </a:solidFill>
            </a:endParaRPr>
          </a:p>
          <a:p>
            <a:pPr algn="just"/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635A233-9C82-41B2-B641-4550966ED43F}"/>
              </a:ext>
            </a:extLst>
          </p:cNvPr>
          <p:cNvSpPr txBox="1">
            <a:spLocks/>
          </p:cNvSpPr>
          <p:nvPr/>
        </p:nvSpPr>
        <p:spPr>
          <a:xfrm>
            <a:off x="554246" y="249791"/>
            <a:ext cx="10972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1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CIDADES INTELIGENTES - SMARTCITIES</a:t>
            </a:r>
          </a:p>
        </p:txBody>
      </p:sp>
    </p:spTree>
    <p:extLst>
      <p:ext uri="{BB962C8B-B14F-4D97-AF65-F5344CB8AC3E}">
        <p14:creationId xmlns:p14="http://schemas.microsoft.com/office/powerpoint/2010/main" val="175949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5378" y="348783"/>
            <a:ext cx="11425269" cy="694978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DIMENSÕES INDICADORAS – NÍVEL DE INTELIGÊNCIA</a:t>
            </a:r>
            <a:endParaRPr lang="pt-BR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51296"/>
              </p:ext>
            </p:extLst>
          </p:nvPr>
        </p:nvGraphicFramePr>
        <p:xfrm>
          <a:off x="535377" y="1577339"/>
          <a:ext cx="11168942" cy="4046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183"/>
                <a:gridCol w="6080759"/>
              </a:tblGrid>
              <a:tr h="728608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1) ECONOMIA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6) COESÃO SOCIAL</a:t>
                      </a:r>
                      <a:endParaRPr lang="pt-BR" sz="3600" dirty="0"/>
                    </a:p>
                  </a:txBody>
                  <a:tcPr/>
                </a:tc>
              </a:tr>
              <a:tr h="711573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2) CAPITAL HUMANO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7) MOBILIDADE E TRANSPORTE</a:t>
                      </a:r>
                      <a:endParaRPr lang="pt-BR" sz="3600" dirty="0"/>
                    </a:p>
                  </a:txBody>
                  <a:tcPr/>
                </a:tc>
              </a:tr>
              <a:tr h="728608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3) TECNOLOGIA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8) GOVERNANÇA</a:t>
                      </a:r>
                      <a:endParaRPr lang="pt-BR" sz="3600" dirty="0"/>
                    </a:p>
                  </a:txBody>
                  <a:tcPr/>
                </a:tc>
              </a:tr>
              <a:tr h="688712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4) MEIO AMBIENTE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9) PLANEJAMENTO URBANO</a:t>
                      </a:r>
                      <a:endParaRPr lang="pt-BR" sz="36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5) CONEXÕES CONSORCIADAS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10) ADMINISTRAÇÃO PÚBLICA</a:t>
                      </a:r>
                      <a:endParaRPr lang="pt-BR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24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2454" y="1030089"/>
            <a:ext cx="11713898" cy="50783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COLISÃO VIRTUAL</a:t>
            </a:r>
          </a:p>
          <a:p>
            <a:pPr algn="just"/>
            <a:r>
              <a:rPr lang="pt-BR" sz="3600" dirty="0">
                <a:hlinkClick r:id="rId3"/>
              </a:rPr>
              <a:t>http://recordtv.r7.com/jornal-da-record/videos/paris-da-sustos-em-pedestres-em-campanha-de-transito-06102018</a:t>
            </a:r>
            <a:endParaRPr lang="pt-BR" sz="3600" dirty="0"/>
          </a:p>
          <a:p>
            <a:pPr algn="just"/>
            <a:r>
              <a:rPr lang="pt-BR" sz="3600" dirty="0" smtClean="0"/>
              <a:t>USO DO BILHETE ÚNICO </a:t>
            </a:r>
            <a:r>
              <a:rPr lang="pt-BR" sz="3600" dirty="0"/>
              <a:t>DE TRANSPORTE </a:t>
            </a:r>
            <a:r>
              <a:rPr lang="pt-BR" sz="3600" dirty="0">
                <a:hlinkClick r:id="rId4"/>
              </a:rPr>
              <a:t>https://www.youtube.com/watch?v=YM7VZ7ydX_w</a:t>
            </a:r>
            <a:endParaRPr lang="pt-BR" sz="3600" dirty="0" smtClean="0"/>
          </a:p>
          <a:p>
            <a:pPr algn="just"/>
            <a:r>
              <a:rPr lang="pt-BR" sz="3600" dirty="0" smtClean="0"/>
              <a:t>CARTÃO MAGNÉTICO COM DADOS DO VEÍCULO OFICIAL</a:t>
            </a:r>
          </a:p>
          <a:p>
            <a:pPr algn="just"/>
            <a:r>
              <a:rPr lang="pt-BR" sz="3600" dirty="0">
                <a:hlinkClick r:id="rId5"/>
              </a:rPr>
              <a:t>https://www.youtube.com/watch?v=_4Fa7nfgbBw</a:t>
            </a:r>
            <a:endParaRPr lang="pt-BR" sz="3600" dirty="0"/>
          </a:p>
          <a:p>
            <a:pPr algn="just"/>
            <a:r>
              <a:rPr lang="pt-BR" sz="3600" dirty="0" smtClean="0"/>
              <a:t>REDES </a:t>
            </a:r>
            <a:r>
              <a:rPr lang="pt-BR" sz="3600" dirty="0"/>
              <a:t>HIDRÁULICAS CONTROLADAS POR CENTRAIS </a:t>
            </a:r>
            <a:r>
              <a:rPr lang="pt-BR" sz="3600" dirty="0" smtClean="0"/>
              <a:t>REMOTAS</a:t>
            </a:r>
          </a:p>
          <a:p>
            <a:pPr algn="just"/>
            <a:r>
              <a:rPr lang="pt-BR" sz="3600" dirty="0">
                <a:hlinkClick r:id="rId6"/>
              </a:rPr>
              <a:t>https://www.youtube.com/watch?v=TheDp0SZnro</a:t>
            </a:r>
            <a:endParaRPr lang="pt-BR" sz="3600" dirty="0"/>
          </a:p>
        </p:txBody>
      </p:sp>
      <p:sp>
        <p:nvSpPr>
          <p:cNvPr id="2" name="Retângulo 1"/>
          <p:cNvSpPr/>
          <p:nvPr/>
        </p:nvSpPr>
        <p:spPr>
          <a:xfrm>
            <a:off x="1668729" y="260648"/>
            <a:ext cx="97335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</a:rPr>
              <a:t>TECNOLOGIAS APLICÁVEIS</a:t>
            </a:r>
            <a:endParaRPr lang="pt-BR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4320" y="1030089"/>
            <a:ext cx="11597641" cy="50783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600" dirty="0"/>
              <a:t>SISTEMA DE MICROPURIFICAÇÃO QUE REAPROVEITA QUASE 100 % DA </a:t>
            </a:r>
            <a:r>
              <a:rPr lang="pt-BR" sz="3600" dirty="0" smtClean="0"/>
              <a:t>ÁGUA</a:t>
            </a:r>
          </a:p>
          <a:p>
            <a:r>
              <a:rPr lang="pt-BR" sz="3600" dirty="0">
                <a:hlinkClick r:id="rId3"/>
              </a:rPr>
              <a:t>https://www.youtube.com/watch?v=vaiVOPcyCrY</a:t>
            </a:r>
            <a:endParaRPr lang="pt-BR" sz="3600" dirty="0"/>
          </a:p>
          <a:p>
            <a:r>
              <a:rPr lang="pt-BR" sz="3600" dirty="0"/>
              <a:t>SISTEMA DE ILUMINAÇÃO INTELIGENTE PARA ECONOMIA DE </a:t>
            </a:r>
            <a:r>
              <a:rPr lang="pt-BR" sz="3600" dirty="0" smtClean="0"/>
              <a:t>ENERGIA</a:t>
            </a:r>
          </a:p>
          <a:p>
            <a:r>
              <a:rPr lang="pt-BR" sz="3600" dirty="0">
                <a:hlinkClick r:id="rId4"/>
              </a:rPr>
              <a:t>https://www.youtube.com/watch?v=IrqPsFJ8xTM</a:t>
            </a:r>
            <a:endParaRPr lang="pt-BR" sz="3600" dirty="0"/>
          </a:p>
          <a:p>
            <a:r>
              <a:rPr lang="pt-BR" sz="3600" dirty="0"/>
              <a:t>SENSORES QUE DEFINEM ROTAS MAIS RÁPIDAS PARA CICLISTAS E </a:t>
            </a:r>
            <a:r>
              <a:rPr lang="pt-BR" sz="3600" dirty="0" smtClean="0"/>
              <a:t>MOTORISTAS</a:t>
            </a:r>
            <a:endParaRPr lang="pt-BR" sz="3600" dirty="0"/>
          </a:p>
          <a:p>
            <a:r>
              <a:rPr lang="pt-BR" sz="3600" dirty="0"/>
              <a:t>DETECTORES DE RUÍDOS (ACIDENTES, ARMAS DE FOGO)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68729" y="260648"/>
            <a:ext cx="97335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>
                <a:solidFill>
                  <a:srgbClr val="FF0000"/>
                </a:solidFill>
              </a:rPr>
              <a:t>TECNOLOGIAS APLICÁVEIS</a:t>
            </a:r>
            <a:endParaRPr lang="pt-BR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5161" y="1598694"/>
            <a:ext cx="11041379" cy="44012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Lei nº 10.257, de 2001 – ESTATUTO DAS CIDADES</a:t>
            </a:r>
          </a:p>
          <a:p>
            <a:pPr algn="just"/>
            <a:r>
              <a:rPr lang="pt-BR" sz="3200" dirty="0" smtClean="0"/>
              <a:t>PROPÓSITO: </a:t>
            </a:r>
          </a:p>
          <a:p>
            <a:pPr algn="just"/>
            <a:r>
              <a:rPr lang="pt-BR" sz="3200" dirty="0" smtClean="0"/>
              <a:t>Estabelecer “normas de ordem pública e de interesse social que regulam o uso da propriedade urbana em prol do bem coletivo, da segurança e do bem estar dos cidadãos, bem como do equilíbrio ambiental”</a:t>
            </a:r>
          </a:p>
          <a:p>
            <a:pPr algn="just"/>
            <a:r>
              <a:rPr lang="pt-BR" sz="3200" dirty="0" smtClean="0"/>
              <a:t>• </a:t>
            </a:r>
            <a:r>
              <a:rPr lang="pt-BR" sz="2800" dirty="0" smtClean="0">
                <a:solidFill>
                  <a:srgbClr val="FF0000"/>
                </a:solidFill>
              </a:rPr>
              <a:t>Instrumento básico da política de desenvolvimento e de expansão urbana - Plano Diretor (DIAGNÓSTICO PERCEPTIVO – CONSTRUÇÃO DE CENÁRIOS – PRINCÍPIOS E DIRETRIZES)</a:t>
            </a:r>
            <a:endParaRPr lang="pt-BR" sz="3200" dirty="0" smtClean="0">
              <a:solidFill>
                <a:srgbClr val="FF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68729" y="260648"/>
            <a:ext cx="9733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CIDADE INTELIGENTE – AMPARO LEGAL</a:t>
            </a:r>
            <a:endParaRPr lang="pt-BR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8295" y="1854774"/>
            <a:ext cx="11041379" cy="37856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CÂMARA MUNICIPAL: </a:t>
            </a:r>
          </a:p>
          <a:p>
            <a:pPr algn="just"/>
            <a:r>
              <a:rPr lang="pt-BR" sz="2400" dirty="0" smtClean="0"/>
              <a:t>Aprovar a atualização do Plano Diretor, inserindo:</a:t>
            </a:r>
          </a:p>
          <a:p>
            <a:pPr algn="just"/>
            <a:r>
              <a:rPr lang="pt-BR" sz="2400" dirty="0" smtClean="0"/>
              <a:t>1) A obrigatoriedade do CTM, SICART e SIT;</a:t>
            </a:r>
          </a:p>
          <a:p>
            <a:pPr algn="just"/>
            <a:r>
              <a:rPr lang="pt-BR" sz="2400" dirty="0" smtClean="0"/>
              <a:t>2) COLETA DE DADOS: • Levantamento dos dados (CONSÓRCIO e PARCERIAS)</a:t>
            </a:r>
          </a:p>
          <a:p>
            <a:pPr algn="just"/>
            <a:r>
              <a:rPr lang="pt-BR" sz="2400" dirty="0" smtClean="0"/>
              <a:t>3) INSTRUMENTOS TÉCNICOS: </a:t>
            </a:r>
          </a:p>
          <a:p>
            <a:pPr algn="just"/>
            <a:r>
              <a:rPr lang="pt-BR" sz="2400" dirty="0" smtClean="0"/>
              <a:t>• Cadastro Técnico </a:t>
            </a:r>
            <a:r>
              <a:rPr lang="pt-BR" sz="2400" dirty="0" err="1" smtClean="0"/>
              <a:t>Multifinalitário</a:t>
            </a:r>
            <a:r>
              <a:rPr lang="pt-BR" sz="2400" dirty="0" smtClean="0"/>
              <a:t> </a:t>
            </a:r>
          </a:p>
          <a:p>
            <a:pPr algn="just"/>
            <a:r>
              <a:rPr lang="pt-BR" sz="2400" dirty="0" smtClean="0"/>
              <a:t>• SICART (Integração com os cartórios) </a:t>
            </a:r>
          </a:p>
          <a:p>
            <a:pPr algn="just"/>
            <a:r>
              <a:rPr lang="pt-BR" sz="2400" dirty="0" smtClean="0"/>
              <a:t>• Sistema de Informação Territorial </a:t>
            </a:r>
          </a:p>
          <a:p>
            <a:pPr algn="just"/>
            <a:r>
              <a:rPr lang="pt-BR" sz="2400" dirty="0" smtClean="0"/>
              <a:t>• Regularização Fundiária</a:t>
            </a:r>
          </a:p>
          <a:p>
            <a:pPr algn="just"/>
            <a:endParaRPr lang="pt-BR" sz="24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1668729" y="260648"/>
            <a:ext cx="9733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AUTORIZAÇÃO LEGISLATIVA</a:t>
            </a:r>
            <a:endParaRPr lang="pt-BR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0" y="260650"/>
            <a:ext cx="2354300" cy="6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6255" y="1068056"/>
            <a:ext cx="11873345" cy="290541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pt-BR" altLang="pt-BR" sz="3200" dirty="0">
              <a:latin typeface="Footlight MT Light" panose="0204060206030A020304" pitchFamily="18" charset="0"/>
              <a:ea typeface="MS PGothic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pt-BR" altLang="pt-BR" sz="3200" b="1" u="sng" dirty="0">
                <a:latin typeface="Berlin Sans FB Demi" panose="020E0802020502020306" pitchFamily="34" charset="0"/>
                <a:ea typeface="MS PGothic" panose="020B0600070205080204" pitchFamily="34" charset="-128"/>
              </a:rPr>
              <a:t>POLÍTICA URBANA</a:t>
            </a:r>
          </a:p>
          <a:p>
            <a:pPr>
              <a:lnSpc>
                <a:spcPct val="80000"/>
              </a:lnSpc>
            </a:pPr>
            <a:r>
              <a:rPr lang="pt-BR" altLang="pt-BR" sz="2400" dirty="0">
                <a:latin typeface="Footlight MT Light" panose="0204060206030A020304" pitchFamily="18" charset="0"/>
                <a:ea typeface="MS PGothic" panose="020B0600070205080204" pitchFamily="34" charset="-128"/>
              </a:rPr>
              <a:t>(Constituição Federal – art. 182)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pt-BR" altLang="pt-BR" sz="3200" dirty="0">
                <a:latin typeface="Footlight MT Light" panose="0204060206030A020304" pitchFamily="18" charset="0"/>
                <a:ea typeface="MS PGothic" panose="020B0600070205080204" pitchFamily="34" charset="-128"/>
              </a:rPr>
              <a:t>A política de desenvolvimento urbano é fixada em lei definidora de diretrizes gerais.</a:t>
            </a:r>
          </a:p>
          <a:p>
            <a:pPr algn="just">
              <a:lnSpc>
                <a:spcPct val="80000"/>
              </a:lnSpc>
            </a:pPr>
            <a:r>
              <a:rPr lang="pt-BR" altLang="pt-BR" sz="3200" dirty="0">
                <a:latin typeface="Footlight MT Light" panose="0204060206030A020304" pitchFamily="18" charset="0"/>
                <a:ea typeface="MS PGothic" panose="020B0600070205080204" pitchFamily="34" charset="-128"/>
              </a:rPr>
              <a:t>É obrigatória a política de mobilidade urbana.</a:t>
            </a:r>
          </a:p>
          <a:p>
            <a:pPr>
              <a:lnSpc>
                <a:spcPct val="80000"/>
              </a:lnSpc>
            </a:pPr>
            <a:r>
              <a:rPr lang="pt-BR" altLang="pt-BR" sz="3200" dirty="0">
                <a:latin typeface="Footlight MT Light" panose="0204060206030A020304" pitchFamily="18" charset="0"/>
                <a:ea typeface="MS PGothic" panose="020B0600070205080204" pitchFamily="34" charset="-128"/>
              </a:rPr>
              <a:t>O plano diretor é aprovado pela Câmara Municipal.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90789" y="260649"/>
            <a:ext cx="7493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REFLEXOS CONSTITUCIONAIS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27565"/>
            <a:ext cx="1974760" cy="51785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05831" y="4735908"/>
            <a:ext cx="1886747" cy="14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73" y="324964"/>
            <a:ext cx="2247673" cy="5894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796647" y="1284424"/>
            <a:ext cx="587186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Brush Script MT" panose="03060802040406070304" pitchFamily="66" charset="0"/>
              </a:rPr>
              <a:t>Luís Fernando Pires Machado</a:t>
            </a:r>
          </a:p>
          <a:p>
            <a:r>
              <a:rPr lang="pt-BR" sz="2800" dirty="0" smtClean="0">
                <a:latin typeface="Brush Script MT" panose="03060802040406070304" pitchFamily="66" charset="0"/>
              </a:rPr>
              <a:t>Doutor </a:t>
            </a:r>
            <a:r>
              <a:rPr lang="pt-BR" sz="2800" dirty="0" err="1" smtClean="0">
                <a:latin typeface="Brush Script MT" panose="03060802040406070304" pitchFamily="66" charset="0"/>
              </a:rPr>
              <a:t>Honoris</a:t>
            </a:r>
            <a:r>
              <a:rPr lang="pt-BR" sz="2800" dirty="0" smtClean="0">
                <a:latin typeface="Brush Script MT" panose="03060802040406070304" pitchFamily="66" charset="0"/>
              </a:rPr>
              <a:t> Causa em Gestão Pública</a:t>
            </a:r>
          </a:p>
          <a:p>
            <a:r>
              <a:rPr lang="pt-BR" sz="3600" dirty="0" smtClean="0">
                <a:latin typeface="+mj-lt"/>
              </a:rPr>
              <a:t>E-mail: </a:t>
            </a:r>
            <a:r>
              <a:rPr lang="pt-BR" sz="3600" dirty="0" smtClean="0">
                <a:latin typeface="+mj-lt"/>
                <a:hlinkClick r:id="rId4"/>
              </a:rPr>
              <a:t>lfernan@senado.leg.br</a:t>
            </a:r>
            <a:endParaRPr lang="pt-BR" sz="3600" dirty="0" smtClean="0">
              <a:latin typeface="+mj-lt"/>
            </a:endParaRPr>
          </a:p>
          <a:p>
            <a:r>
              <a:rPr lang="pt-BR" sz="3600" dirty="0" smtClean="0">
                <a:latin typeface="+mj-lt"/>
              </a:rPr>
              <a:t>Watts: 061 – 99277 9920</a:t>
            </a:r>
          </a:p>
          <a:p>
            <a:r>
              <a:rPr lang="pt-BR" sz="3600" dirty="0" err="1" smtClean="0">
                <a:latin typeface="+mj-lt"/>
              </a:rPr>
              <a:t>Cel</a:t>
            </a:r>
            <a:r>
              <a:rPr lang="pt-BR" sz="3600" dirty="0" smtClean="0">
                <a:latin typeface="+mj-lt"/>
              </a:rPr>
              <a:t>: 061 - 99138 1332</a:t>
            </a:r>
            <a:endParaRPr lang="pt-BR" sz="36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45" y="1134795"/>
            <a:ext cx="2963917" cy="293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99182" y="5083085"/>
            <a:ext cx="6048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  <a:hlinkClick r:id="rId6"/>
              </a:rPr>
              <a:t>PESQUISADOR EM CIDADES INTELIGENTES-USP</a:t>
            </a:r>
            <a:endParaRPr lang="pt-BR" sz="2400" dirty="0">
              <a:solidFill>
                <a:srgbClr val="0070C0"/>
              </a:solidFill>
              <a:hlinkClick r:id="rId6"/>
            </a:endParaRPr>
          </a:p>
          <a:p>
            <a:endParaRPr lang="pt-BR" dirty="0" smtClean="0">
              <a:hlinkClick r:id="rId6"/>
            </a:endParaRPr>
          </a:p>
          <a:p>
            <a:r>
              <a:rPr lang="pt-BR" dirty="0" smtClean="0">
                <a:hlinkClick r:id="rId6"/>
              </a:rPr>
              <a:t>http</a:t>
            </a:r>
            <a:r>
              <a:rPr lang="pt-BR" dirty="0">
                <a:hlinkClick r:id="rId6"/>
              </a:rPr>
              <a:t>://dgp.cnpq.br/dgp/espelhogrupo/7248344507266727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1104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6159" y="1318683"/>
            <a:ext cx="11679383" cy="45243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4800" dirty="0"/>
              <a:t>PROGRAMA HORTA COMUNITÁRIA – incentivo da Prefeitura a agricultores urbanos a venda dos alimentos cultivados a restaurantes. (Curitiba – maior premiação na categoria “Ambiente urbano” no World </a:t>
            </a:r>
            <a:r>
              <a:rPr lang="pt-BR" sz="4800" dirty="0" err="1"/>
              <a:t>Smart</a:t>
            </a:r>
            <a:r>
              <a:rPr lang="pt-BR" sz="4800" dirty="0"/>
              <a:t> City </a:t>
            </a:r>
            <a:r>
              <a:rPr lang="pt-BR" sz="4800" dirty="0" err="1"/>
              <a:t>Awards</a:t>
            </a:r>
            <a:r>
              <a:rPr lang="pt-BR" sz="4800" dirty="0"/>
              <a:t>)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90790" y="337473"/>
            <a:ext cx="8139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SUCESSO - CURITIBA</a:t>
            </a:r>
            <a:endParaRPr lang="pt-BR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6159" y="1318683"/>
            <a:ext cx="11679383" cy="60016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4800" dirty="0"/>
              <a:t>APLICATIVO “SAÚDE JÁ” – permite a marcação de atendimento na unidade de saúde com enfermagem e odontologia.</a:t>
            </a:r>
          </a:p>
          <a:p>
            <a:pPr algn="just"/>
            <a:r>
              <a:rPr lang="pt-BR" sz="4800" dirty="0"/>
              <a:t>Disponibiliza uma carteira de vacinação virtual, com informações sobre as próximas doses, vacinas em atraso e aplicadas. (Curitiba – 1º lugar na categoria “Transformação Digital” no Latam </a:t>
            </a:r>
            <a:r>
              <a:rPr lang="pt-BR" sz="4800" dirty="0" err="1"/>
              <a:t>Smart</a:t>
            </a:r>
            <a:r>
              <a:rPr lang="pt-BR" sz="4800" dirty="0"/>
              <a:t> City </a:t>
            </a:r>
            <a:r>
              <a:rPr lang="pt-BR" sz="4800" dirty="0" err="1"/>
              <a:t>Awards</a:t>
            </a:r>
            <a:r>
              <a:rPr lang="pt-BR" sz="4800" dirty="0"/>
              <a:t> 2018).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90790" y="337473"/>
            <a:ext cx="8139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SUCESSO - CURITIBA</a:t>
            </a:r>
            <a:endParaRPr lang="pt-BR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40080" y="348133"/>
            <a:ext cx="10126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LOCALIZAÇÃO DAS UNIDADES DE SAÚDE - CURITIBA</a:t>
            </a:r>
            <a:endParaRPr lang="pt-BR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1098007"/>
            <a:ext cx="11940540" cy="51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6159" y="1318683"/>
            <a:ext cx="11679383" cy="52014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/>
              <a:t>COWORKINGS – ESCRITÓRIOS COMPARTILHADOS </a:t>
            </a:r>
          </a:p>
          <a:p>
            <a:pPr algn="just"/>
            <a:r>
              <a:rPr lang="pt-BR" sz="4800" dirty="0"/>
              <a:t>São espaços na cidade que reduzem custos e fomenta a formação de comunidades.</a:t>
            </a:r>
          </a:p>
          <a:p>
            <a:pPr algn="just"/>
            <a:r>
              <a:rPr lang="pt-BR" sz="4800" dirty="0"/>
              <a:t>No ecossistema de inovação de Curitiba também estão presentes outras estruturas de apoio a iniciativas como incubadoras, polos e distritos de inovação.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90790" y="337473"/>
            <a:ext cx="8139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SUCESSO - CURITIBA</a:t>
            </a:r>
            <a:endParaRPr lang="pt-BR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90790" y="337473"/>
            <a:ext cx="8139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CONTROLE SOCIAL</a:t>
            </a:r>
            <a:endParaRPr lang="pt-BR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32" y="1411609"/>
            <a:ext cx="3228975" cy="17430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396" y="1411609"/>
            <a:ext cx="3436459" cy="198906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089" y="1263256"/>
            <a:ext cx="2417399" cy="222341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39" y="3883321"/>
            <a:ext cx="3362210" cy="197191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765" y="3830049"/>
            <a:ext cx="3108191" cy="206291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5920" y="3765063"/>
            <a:ext cx="3100568" cy="20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90790" y="337473"/>
            <a:ext cx="8139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CONTROLE SOCIAL</a:t>
            </a:r>
            <a:endParaRPr lang="pt-BR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3" y="1155923"/>
            <a:ext cx="2527510" cy="252267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0172" y="1184404"/>
            <a:ext cx="1462225" cy="24657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649" y="1155923"/>
            <a:ext cx="4185083" cy="24260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800" y="1384567"/>
            <a:ext cx="3179511" cy="17001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0003" y="3084722"/>
            <a:ext cx="2936664" cy="307246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35" y="3729455"/>
            <a:ext cx="1975128" cy="280316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7770" y="3912134"/>
            <a:ext cx="3316748" cy="20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90790" y="337473"/>
            <a:ext cx="8139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  <a:endParaRPr lang="pt-BR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6" y="1821234"/>
            <a:ext cx="2362200" cy="34194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445" y="1808902"/>
            <a:ext cx="2247900" cy="3305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432" y="1821234"/>
            <a:ext cx="2268185" cy="32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99182" y="323886"/>
            <a:ext cx="816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MUITO OBRIGADO!</a:t>
            </a:r>
            <a:endParaRPr lang="pt-BR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" y="247846"/>
            <a:ext cx="2247673" cy="5894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796647" y="1284424"/>
            <a:ext cx="587186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Brush Script MT" panose="03060802040406070304" pitchFamily="66" charset="0"/>
              </a:rPr>
              <a:t>Luís Fernando Pires Machado</a:t>
            </a:r>
          </a:p>
          <a:p>
            <a:r>
              <a:rPr lang="pt-BR" sz="2800" dirty="0" smtClean="0">
                <a:latin typeface="Brush Script MT" panose="03060802040406070304" pitchFamily="66" charset="0"/>
              </a:rPr>
              <a:t>Doutor </a:t>
            </a:r>
            <a:r>
              <a:rPr lang="pt-BR" sz="2800" dirty="0" err="1" smtClean="0">
                <a:latin typeface="Brush Script MT" panose="03060802040406070304" pitchFamily="66" charset="0"/>
              </a:rPr>
              <a:t>Honoris</a:t>
            </a:r>
            <a:r>
              <a:rPr lang="pt-BR" sz="2800" dirty="0" smtClean="0">
                <a:latin typeface="Brush Script MT" panose="03060802040406070304" pitchFamily="66" charset="0"/>
              </a:rPr>
              <a:t> Causa em Gestão Pública</a:t>
            </a:r>
          </a:p>
          <a:p>
            <a:r>
              <a:rPr lang="pt-BR" sz="3600" dirty="0" smtClean="0">
                <a:latin typeface="+mj-lt"/>
              </a:rPr>
              <a:t>E-mail: </a:t>
            </a:r>
            <a:r>
              <a:rPr lang="pt-BR" sz="3600" dirty="0" smtClean="0">
                <a:latin typeface="+mj-lt"/>
                <a:hlinkClick r:id="rId4"/>
              </a:rPr>
              <a:t>lfernan@senado.leg.br</a:t>
            </a:r>
            <a:endParaRPr lang="pt-BR" sz="3600" dirty="0" smtClean="0">
              <a:latin typeface="+mj-lt"/>
            </a:endParaRPr>
          </a:p>
          <a:p>
            <a:r>
              <a:rPr lang="pt-BR" sz="3600" dirty="0" smtClean="0">
                <a:latin typeface="+mj-lt"/>
              </a:rPr>
              <a:t>Watts: 061 – 99277 9920</a:t>
            </a:r>
          </a:p>
          <a:p>
            <a:r>
              <a:rPr lang="pt-BR" sz="3600" dirty="0" err="1" smtClean="0">
                <a:latin typeface="+mj-lt"/>
              </a:rPr>
              <a:t>Cel</a:t>
            </a:r>
            <a:r>
              <a:rPr lang="pt-BR" sz="3600" dirty="0" smtClean="0">
                <a:latin typeface="+mj-lt"/>
              </a:rPr>
              <a:t>: 061 - 99138 1332</a:t>
            </a:r>
            <a:endParaRPr lang="pt-BR" sz="36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45" y="1134795"/>
            <a:ext cx="2963917" cy="293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99182" y="5083085"/>
            <a:ext cx="6048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  <a:hlinkClick r:id="rId6"/>
              </a:rPr>
              <a:t>PESQUISADOR EM CIDADES INTELIGENTES-USP</a:t>
            </a:r>
            <a:endParaRPr lang="pt-BR" sz="2400" dirty="0">
              <a:solidFill>
                <a:srgbClr val="0070C0"/>
              </a:solidFill>
              <a:hlinkClick r:id="rId6"/>
            </a:endParaRPr>
          </a:p>
          <a:p>
            <a:endParaRPr lang="pt-BR" dirty="0" smtClean="0">
              <a:hlinkClick r:id="rId6"/>
            </a:endParaRPr>
          </a:p>
          <a:p>
            <a:r>
              <a:rPr lang="pt-BR" dirty="0" smtClean="0">
                <a:hlinkClick r:id="rId6"/>
              </a:rPr>
              <a:t>http</a:t>
            </a:r>
            <a:r>
              <a:rPr lang="pt-BR" dirty="0">
                <a:hlinkClick r:id="rId6"/>
              </a:rPr>
              <a:t>://dgp.cnpq.br/dgp/espelhogrupo/7248344507266727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3399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dirty="0" smtClean="0"/>
              <a:t>Cidade inteligente, gestão eficiente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22934" y="5225345"/>
            <a:ext cx="6620218" cy="474836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pt-BR" dirty="0" smtClean="0"/>
              <a:t>Luís Fernando Pires Machado – Professor do ILB e Pesquisador da USP</a:t>
            </a:r>
          </a:p>
          <a:p>
            <a:pPr rtl="0"/>
            <a:r>
              <a:rPr lang="pt-BR" dirty="0" smtClean="0"/>
              <a:t>Colaborador do Programa </a:t>
            </a:r>
            <a:r>
              <a:rPr lang="pt-BR" dirty="0" err="1" smtClean="0"/>
              <a:t>Interlegis</a:t>
            </a:r>
            <a:r>
              <a:rPr lang="pt-BR" dirty="0" smtClean="0"/>
              <a:t>, desde 2008.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93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8240" y="1181629"/>
            <a:ext cx="11596720" cy="452431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solidFill>
                  <a:srgbClr val="FF0000"/>
                </a:solidFill>
              </a:rPr>
              <a:t>CIDADE VIRTUAL</a:t>
            </a:r>
            <a:r>
              <a:rPr lang="pt-BR" sz="3600" dirty="0" smtClean="0"/>
              <a:t>: Modelagens e simulação de cenários futuros e uso da tecnologia </a:t>
            </a:r>
            <a:r>
              <a:rPr lang="pt-BR" sz="3600" dirty="0" err="1" smtClean="0"/>
              <a:t>disruptiva</a:t>
            </a:r>
            <a:r>
              <a:rPr lang="pt-BR" sz="3600" dirty="0" smtClean="0"/>
              <a:t>.</a:t>
            </a:r>
          </a:p>
          <a:p>
            <a:pPr algn="just"/>
            <a:r>
              <a:rPr lang="pt-BR" sz="3600" dirty="0" smtClean="0">
                <a:solidFill>
                  <a:srgbClr val="FF0000"/>
                </a:solidFill>
              </a:rPr>
              <a:t>CIDADE DIGITAL</a:t>
            </a:r>
            <a:r>
              <a:rPr lang="pt-BR" sz="3600" dirty="0" smtClean="0"/>
              <a:t>: Infraestrutura orientada a serviços públicos de qualidade pela inovação, mobilidade e sustentabilidade. </a:t>
            </a:r>
          </a:p>
          <a:p>
            <a:pPr algn="just"/>
            <a:r>
              <a:rPr lang="pt-BR" sz="3600" dirty="0" smtClean="0">
                <a:solidFill>
                  <a:srgbClr val="FF0000"/>
                </a:solidFill>
              </a:rPr>
              <a:t>CIDADE INTELIGENTE</a:t>
            </a:r>
            <a:r>
              <a:rPr lang="pt-BR" sz="3600" dirty="0" smtClean="0"/>
              <a:t>: Processo de planejamento local, de forma criativa e sustentável, com inovação tecnológica para apoiar o processo de gestão eficiente com a participação dos cidadãos.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70414" y="227623"/>
            <a:ext cx="796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AMBIENTES  DAS CIDADES</a:t>
            </a:r>
            <a:endParaRPr lang="pt-BR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0" y="260650"/>
            <a:ext cx="2354300" cy="6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1" y="263684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/>
              <a:t/>
            </a:r>
            <a:br>
              <a:rPr lang="es-ES" sz="4000" b="1"/>
            </a:br>
            <a:r>
              <a:rPr lang="en-US" sz="4000" b="1"/>
              <a:t/>
            </a:r>
            <a:br>
              <a:rPr lang="en-US" sz="4000" b="1"/>
            </a:br>
            <a:endParaRPr lang="pt-BR" sz="4000" b="1"/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2490790" y="29670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81177" y="1105627"/>
            <a:ext cx="11041379" cy="491826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ALCANCE</a:t>
            </a:r>
            <a:r>
              <a:rPr lang="pt-BR" sz="3200" dirty="0" smtClean="0">
                <a:solidFill>
                  <a:schemeClr val="tx1"/>
                </a:solidFill>
              </a:rPr>
              <a:t>: Necessidades da comunidade local - foco nas pessoas;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POLÍTICA PÚBLICA DE INTEGRAÇÃO</a:t>
            </a:r>
            <a:r>
              <a:rPr lang="pt-BR" sz="3200" dirty="0" smtClean="0">
                <a:solidFill>
                  <a:schemeClr val="tx1"/>
                </a:solidFill>
              </a:rPr>
              <a:t>: Compreensão do espaço geográfico e as tendências de gestão no tempo.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INSUMOS</a:t>
            </a:r>
            <a:r>
              <a:rPr lang="pt-BR" sz="3200" dirty="0" smtClean="0">
                <a:solidFill>
                  <a:schemeClr val="tx1"/>
                </a:solidFill>
              </a:rPr>
              <a:t>: 	Orçamento participativo para aquisição de bens e prestação de serviços públicos.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ESFORÇO COLETIVO</a:t>
            </a:r>
            <a:r>
              <a:rPr lang="pt-BR" sz="3200" dirty="0" smtClean="0">
                <a:solidFill>
                  <a:schemeClr val="tx1"/>
                </a:solidFill>
              </a:rPr>
              <a:t>: Queremos uma cidade inteligente? 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pt-BR" sz="3200" dirty="0" smtClean="0">
                <a:solidFill>
                  <a:srgbClr val="FF0000"/>
                </a:solidFill>
              </a:rPr>
              <a:t>DESAFIOS</a:t>
            </a:r>
            <a:r>
              <a:rPr lang="pt-BR" sz="3200" dirty="0" smtClean="0">
                <a:solidFill>
                  <a:schemeClr val="tx1"/>
                </a:solidFill>
              </a:rPr>
              <a:t>: Envolver os agentes políticos com a parceria público-privada e consórcios públicos na produção de planos e estratégias na concretização das políticas públicas necessárias e sustentáveis.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68729" y="260648"/>
            <a:ext cx="7965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GESTÃO EFICIENTE</a:t>
            </a:r>
            <a:endParaRPr lang="pt-BR" sz="2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0" y="260650"/>
            <a:ext cx="2354300" cy="61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11448"/>
            <a:ext cx="11425269" cy="69497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FF00"/>
                </a:solidFill>
              </a:rPr>
              <a:t>ENCONTRO DE TENDÊNCIAS – CIDADE E GESTÃO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Como lidar com o movimento de urbanização? </a:t>
            </a:r>
          </a:p>
          <a:p>
            <a:pPr algn="just"/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1361113" y="2969550"/>
            <a:ext cx="151520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Processo de urbanização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121007" y="2969550"/>
            <a:ext cx="151520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Revolução digital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9144937" y="2948784"/>
            <a:ext cx="151520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Smart</a:t>
            </a:r>
            <a:endParaRPr lang="pt-BR" dirty="0" smtClean="0"/>
          </a:p>
          <a:p>
            <a:pPr algn="ctr"/>
            <a:r>
              <a:rPr lang="pt-BR" dirty="0" smtClean="0"/>
              <a:t>City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57120" y="3960129"/>
            <a:ext cx="20405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Ocupação cidades</a:t>
            </a:r>
          </a:p>
          <a:p>
            <a:r>
              <a:rPr lang="pt-BR" dirty="0" smtClean="0"/>
              <a:t>2015 – 81% pop.</a:t>
            </a:r>
          </a:p>
          <a:p>
            <a:r>
              <a:rPr lang="pt-BR" dirty="0" smtClean="0"/>
              <a:t>2020 – 82,5% pop.</a:t>
            </a:r>
          </a:p>
          <a:p>
            <a:r>
              <a:rPr lang="pt-BR" dirty="0" smtClean="0"/>
              <a:t>2050 – 91% pop.</a:t>
            </a:r>
          </a:p>
          <a:p>
            <a:r>
              <a:rPr lang="pt-BR" dirty="0" smtClean="0"/>
              <a:t>ONU-HABITAT, 2012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94613" y="4016062"/>
            <a:ext cx="24924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Hiperconectividade</a:t>
            </a:r>
            <a:r>
              <a:rPr lang="pt-BR" dirty="0" smtClean="0"/>
              <a:t> </a:t>
            </a:r>
          </a:p>
          <a:p>
            <a:r>
              <a:rPr lang="pt-BR" dirty="0" smtClean="0"/>
              <a:t>2020 – 50 bilhões de </a:t>
            </a:r>
          </a:p>
          <a:p>
            <a:r>
              <a:rPr lang="pt-BR" dirty="0"/>
              <a:t>d</a:t>
            </a:r>
            <a:r>
              <a:rPr lang="pt-BR" dirty="0" smtClean="0"/>
              <a:t>ispositivos conectados</a:t>
            </a:r>
          </a:p>
          <a:p>
            <a:r>
              <a:rPr lang="pt-BR" dirty="0" smtClean="0"/>
              <a:t>-Mídias sociais</a:t>
            </a:r>
            <a:endParaRPr lang="pt-BR" dirty="0"/>
          </a:p>
          <a:p>
            <a:r>
              <a:rPr lang="pt-BR" dirty="0" smtClean="0"/>
              <a:t>-Computação em nuvem</a:t>
            </a:r>
          </a:p>
          <a:p>
            <a:r>
              <a:rPr lang="pt-BR" dirty="0"/>
              <a:t>-</a:t>
            </a:r>
            <a:r>
              <a:rPr lang="pt-BR" dirty="0" smtClean="0"/>
              <a:t>Big data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252195" y="4016062"/>
            <a:ext cx="27830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Sociedade colaborativa</a:t>
            </a:r>
          </a:p>
          <a:p>
            <a:r>
              <a:rPr lang="pt-BR" dirty="0" smtClean="0"/>
              <a:t>Usa da tecnologia:</a:t>
            </a:r>
          </a:p>
          <a:p>
            <a:r>
              <a:rPr lang="pt-BR" dirty="0" smtClean="0"/>
              <a:t>-serviços urbanos eficientes</a:t>
            </a:r>
          </a:p>
          <a:p>
            <a:r>
              <a:rPr lang="pt-BR" dirty="0" smtClean="0"/>
              <a:t>-qualidade de vida</a:t>
            </a:r>
            <a:endParaRPr lang="pt-BR" dirty="0"/>
          </a:p>
          <a:p>
            <a:r>
              <a:rPr lang="pt-BR" dirty="0" smtClean="0"/>
              <a:t>-relação entre cidadão e</a:t>
            </a:r>
          </a:p>
          <a:p>
            <a:r>
              <a:rPr lang="pt-BR" dirty="0" smtClean="0"/>
              <a:t>as instituições</a:t>
            </a:r>
          </a:p>
        </p:txBody>
      </p:sp>
    </p:spTree>
    <p:extLst>
      <p:ext uri="{BB962C8B-B14F-4D97-AF65-F5344CB8AC3E}">
        <p14:creationId xmlns:p14="http://schemas.microsoft.com/office/powerpoint/2010/main" val="30215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11448"/>
            <a:ext cx="11425269" cy="69497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FF00"/>
                </a:solidFill>
              </a:rPr>
              <a:t>ENCONTRO DE TENDÊNCIAS – CIDADE E GESTÃO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Como aproveitar a 4ª Revolução industrial (Revolução digital) com o desenvolvimento das Tecnologias da Informação e Comunicação (TIC)? </a:t>
            </a:r>
          </a:p>
          <a:p>
            <a:pPr algn="just"/>
            <a:r>
              <a:rPr lang="pt-BR" dirty="0" err="1"/>
              <a:t>H</a:t>
            </a:r>
            <a:r>
              <a:rPr lang="pt-BR" dirty="0" err="1" smtClean="0"/>
              <a:t>iperconectividade</a:t>
            </a:r>
            <a:r>
              <a:rPr lang="pt-BR" dirty="0" smtClean="0"/>
              <a:t> entre pessoas e máquinas (M2M – Máquina para Máquina)</a:t>
            </a:r>
          </a:p>
          <a:p>
            <a:pPr algn="just"/>
            <a:r>
              <a:rPr lang="pt-BR" dirty="0" smtClean="0"/>
              <a:t>CONFLUÊNCIA: cidadania participativa e nova forma de viver a cidade e de integrá-la aos processos de gestão pública.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88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311448"/>
            <a:ext cx="11425269" cy="69497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FF00"/>
                </a:solidFill>
              </a:rPr>
              <a:t>SMART GOVERNMENT/GOVERNO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0070C0"/>
                </a:solidFill>
              </a:rPr>
              <a:t>Gestão das cidades: </a:t>
            </a:r>
            <a:r>
              <a:rPr lang="pt-BR" dirty="0" smtClean="0"/>
              <a:t>demanda por maior transparência nas ações de políticas públicas – dados acessíveis a todos.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Governo inteligente</a:t>
            </a:r>
            <a:r>
              <a:rPr lang="pt-BR" dirty="0" smtClean="0"/>
              <a:t>: oferecimento de serviços que a cidade necessita com a interação dos agentes públicos e privados.</a:t>
            </a:r>
          </a:p>
          <a:p>
            <a:pPr algn="just"/>
            <a:r>
              <a:rPr lang="pt-BR" dirty="0" smtClean="0">
                <a:solidFill>
                  <a:srgbClr val="0070C0"/>
                </a:solidFill>
              </a:rPr>
              <a:t>Gestão colaborativa: </a:t>
            </a:r>
            <a:r>
              <a:rPr lang="pt-BR" dirty="0" smtClean="0"/>
              <a:t>compartilhamento das ações entre governos, parcerias público-privadas e envolvimento dos cidadãos na busca de objetivos (uma cidade para todos).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83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7351" y="225014"/>
            <a:ext cx="11425269" cy="69497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CIDADE PARA TODOS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Uma nova forma de </a:t>
            </a:r>
            <a:r>
              <a:rPr lang="pt-BR" dirty="0" smtClean="0"/>
              <a:t>enxergar (visão holística ou global) </a:t>
            </a:r>
            <a:r>
              <a:rPr lang="pt-BR" dirty="0"/>
              <a:t>as cidades com o uso das tecnologias ao bem-estar dos cidadãos.</a:t>
            </a:r>
          </a:p>
          <a:p>
            <a:pPr algn="just"/>
            <a:r>
              <a:rPr lang="pt-BR" dirty="0"/>
              <a:t>Status de “</a:t>
            </a:r>
            <a:r>
              <a:rPr lang="pt-BR" dirty="0" err="1"/>
              <a:t>Smart</a:t>
            </a:r>
            <a:r>
              <a:rPr lang="pt-BR" dirty="0"/>
              <a:t> City” – cidade com sustentabilidade econômica e socioambiental e colocação de serviços públicos com qualidade.</a:t>
            </a:r>
          </a:p>
          <a:p>
            <a:pPr algn="just"/>
            <a:r>
              <a:rPr lang="pt-BR" dirty="0"/>
              <a:t>Resultados nas áreas de investimento municipal, transparência, tecnologia </a:t>
            </a:r>
            <a:r>
              <a:rPr lang="pt-BR" dirty="0" err="1" smtClean="0"/>
              <a:t>disruptiva</a:t>
            </a:r>
            <a:r>
              <a:rPr lang="pt-BR" dirty="0" smtClean="0"/>
              <a:t> e </a:t>
            </a:r>
            <a:r>
              <a:rPr lang="pt-BR" dirty="0"/>
              <a:t>controle social. </a:t>
            </a:r>
          </a:p>
        </p:txBody>
      </p:sp>
    </p:spTree>
    <p:extLst>
      <p:ext uri="{BB962C8B-B14F-4D97-AF65-F5344CB8AC3E}">
        <p14:creationId xmlns:p14="http://schemas.microsoft.com/office/powerpoint/2010/main" val="14729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34FA.tmp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pt34FA.tmp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TM02900769[[fn=Retrospectiva]]</Template>
  <TotalTime>14553</TotalTime>
  <Words>1280</Words>
  <Application>Microsoft Office PowerPoint</Application>
  <PresentationFormat>Widescreen</PresentationFormat>
  <Paragraphs>197</Paragraphs>
  <Slides>27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40" baseType="lpstr">
      <vt:lpstr>MS PGothic</vt:lpstr>
      <vt:lpstr>Arial</vt:lpstr>
      <vt:lpstr>Berlin Sans FB Demi</vt:lpstr>
      <vt:lpstr>Brush Script MT</vt:lpstr>
      <vt:lpstr>Calibri</vt:lpstr>
      <vt:lpstr>Calibri Light</vt:lpstr>
      <vt:lpstr>Footlight MT Light</vt:lpstr>
      <vt:lpstr>Times New Roman</vt:lpstr>
      <vt:lpstr>Verdana</vt:lpstr>
      <vt:lpstr>Wingdings 2</vt:lpstr>
      <vt:lpstr>HDOfficeLightV0</vt:lpstr>
      <vt:lpstr>ppt34FA.tmp</vt:lpstr>
      <vt:lpstr>1_ppt34FA.tmp</vt:lpstr>
      <vt:lpstr>Apresentação do PowerPoint</vt:lpstr>
      <vt:lpstr>Apresentação do PowerPoint</vt:lpstr>
      <vt:lpstr>Cidade inteligente, gestão eficiente</vt:lpstr>
      <vt:lpstr>  </vt:lpstr>
      <vt:lpstr>  </vt:lpstr>
      <vt:lpstr>ENCONTRO DE TENDÊNCIAS – CIDADE E GESTÃO</vt:lpstr>
      <vt:lpstr>ENCONTRO DE TENDÊNCIAS – CIDADE E GESTÃO</vt:lpstr>
      <vt:lpstr>SMART GOVERNMENT/GOVERNO</vt:lpstr>
      <vt:lpstr>UMA CIDADE PARA TODOS</vt:lpstr>
      <vt:lpstr>SMART GOVERNMENT/GOVERNO</vt:lpstr>
      <vt:lpstr>TENDÊNCIAS E PERSPECTIVAS</vt:lpstr>
      <vt:lpstr>Apresentação do PowerPoint</vt:lpstr>
      <vt:lpstr>Apresentação do PowerPoint</vt:lpstr>
      <vt:lpstr>DIMENSÕES INDICADORAS – NÍVEL DE INTELIGÊNCIA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Fernando Pires Machado</dc:creator>
  <cp:keywords>SMARTCITIES</cp:keywords>
  <cp:lastModifiedBy>Luis Fernando Pires Machado</cp:lastModifiedBy>
  <cp:revision>352</cp:revision>
  <dcterms:created xsi:type="dcterms:W3CDTF">2016-02-22T14:19:35Z</dcterms:created>
  <dcterms:modified xsi:type="dcterms:W3CDTF">2018-11-22T16:43:21Z</dcterms:modified>
</cp:coreProperties>
</file>