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1" r:id="rId6"/>
    <p:sldId id="262" r:id="rId7"/>
    <p:sldId id="263" r:id="rId8"/>
    <p:sldId id="264" r:id="rId9"/>
    <p:sldId id="270" r:id="rId10"/>
    <p:sldId id="266" r:id="rId11"/>
    <p:sldId id="273" r:id="rId12"/>
    <p:sldId id="267" r:id="rId13"/>
    <p:sldId id="272" r:id="rId14"/>
    <p:sldId id="27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033341"/>
    <a:srgbClr val="FEFEFE"/>
    <a:srgbClr val="FDFDFD"/>
    <a:srgbClr val="004478"/>
    <a:srgbClr val="02465C"/>
    <a:srgbClr val="003056"/>
    <a:srgbClr val="FFFFFF"/>
    <a:srgbClr val="074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04" y="84"/>
      </p:cViewPr>
      <p:guideLst>
        <p:guide orient="horz" pos="2409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0F1C-DC21-41C8-9581-01DC536B37AC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5F8D-3833-40A1-A7BF-ED8189235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92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5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0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4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9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1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EC345-E4DE-425A-A40E-452438A3FAA2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1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15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21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4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36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0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7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2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95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26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B5BF-4C73-4705-BFFA-EABCE0D64524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452E-B07F-43F0-BB5C-E1FFE9AA6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0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elogramo 7"/>
          <p:cNvSpPr/>
          <p:nvPr/>
        </p:nvSpPr>
        <p:spPr>
          <a:xfrm rot="21422274">
            <a:off x="658422" y="2346008"/>
            <a:ext cx="10916097" cy="1980661"/>
          </a:xfrm>
          <a:prstGeom prst="parallelogram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304800" dist="38100" dir="2700000" sx="101000" sy="101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9054">
            <a:off x="-86984" y="2343447"/>
            <a:ext cx="12572018" cy="2055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6600" b="1" dirty="0" smtClean="0">
                <a:solidFill>
                  <a:srgbClr val="074D5E"/>
                </a:solidFill>
                <a:latin typeface="Century Gothic" panose="020B0502020202020204" pitchFamily="34" charset="0"/>
              </a:rPr>
              <a:t>PROJETOS DE LEI DE </a:t>
            </a:r>
            <a:br>
              <a:rPr lang="pt-BR" sz="6600" b="1" dirty="0" smtClean="0">
                <a:solidFill>
                  <a:srgbClr val="074D5E"/>
                </a:solidFill>
                <a:latin typeface="Century Gothic" panose="020B0502020202020204" pitchFamily="34" charset="0"/>
              </a:rPr>
            </a:br>
            <a:r>
              <a:rPr lang="pt-BR" sz="6600" b="1" dirty="0" smtClean="0">
                <a:solidFill>
                  <a:srgbClr val="074D5E"/>
                </a:solidFill>
                <a:latin typeface="Century Gothic" panose="020B0502020202020204" pitchFamily="34" charset="0"/>
              </a:rPr>
              <a:t>INICIATIVA POPULAR</a:t>
            </a:r>
            <a:endParaRPr lang="pt-BR" sz="8800" dirty="0">
              <a:solidFill>
                <a:srgbClr val="074D5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11054" y="4469182"/>
            <a:ext cx="6966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66"/>
              </a:buClr>
              <a:defRPr/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Identidade digital, </a:t>
            </a:r>
            <a:r>
              <a:rPr lang="pt-B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blockchain</a:t>
            </a: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e outros desafios tecnológicos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para </a:t>
            </a: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participação direta do cidadão no processo </a:t>
            </a:r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legislativo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470" y="6327169"/>
            <a:ext cx="1665918" cy="4812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388" y="6369489"/>
            <a:ext cx="1260461" cy="3657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142" y="5533210"/>
            <a:ext cx="38195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970614" y="145617"/>
            <a:ext cx="4177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i="1" dirty="0">
                <a:latin typeface="Century Gothic" panose="020B0502020202020204" pitchFamily="34" charset="0"/>
              </a:rPr>
              <a:t>Arquitetura da solução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0892" y="48417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entury Gothic" panose="020B0502020202020204" pitchFamily="34" charset="0"/>
              </a:rPr>
              <a:t>Eleitor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503" y="1062446"/>
            <a:ext cx="1619794" cy="5199017"/>
          </a:xfrm>
          <a:prstGeom prst="rect">
            <a:avLst/>
          </a:prstGeom>
          <a:noFill/>
          <a:ln w="19050">
            <a:solidFill>
              <a:srgbClr val="00447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1611085" y="3465513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2947851" y="3465513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16200000">
            <a:off x="3676451" y="3069272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6200000">
            <a:off x="3676451" y="2063432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5400000">
            <a:off x="3676450" y="3940130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5400000">
            <a:off x="3676450" y="4974025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4467497" y="3465513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5512525" y="3465513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080068" y="3465513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8995953" y="3465513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10800000">
            <a:off x="10132449" y="3465513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5400000">
            <a:off x="9646178" y="4040278"/>
            <a:ext cx="391886" cy="1964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8932969">
            <a:off x="10068228" y="4148484"/>
            <a:ext cx="677029" cy="2175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831" y="124506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App</a:t>
            </a:r>
            <a:endParaRPr lang="pt-BR" sz="1200" b="1" dirty="0" smtClean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1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Câmara</a:t>
            </a:r>
            <a:endParaRPr lang="pt-BR" sz="12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1285" y="2403267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Portal Câmara</a:t>
            </a:r>
            <a:endParaRPr lang="pt-BR" sz="1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63492" y="3634778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App</a:t>
            </a:r>
            <a:r>
              <a:rPr lang="pt-BR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Terceiros</a:t>
            </a:r>
            <a:endParaRPr lang="pt-BR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4836" y="5072245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Portal Terceiros</a:t>
            </a:r>
            <a:endParaRPr lang="pt-BR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033101" y="3427262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INTERNET</a:t>
            </a:r>
            <a:endParaRPr lang="pt-BR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481901" y="2641764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INTERNET</a:t>
            </a:r>
            <a:endParaRPr lang="pt-BR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481900" y="4451655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INTERNET</a:t>
            </a:r>
            <a:endParaRPr lang="pt-BR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10395" y="1669581"/>
            <a:ext cx="816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33341"/>
                </a:solidFill>
              </a:rPr>
              <a:t>API TSE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031553" y="2954426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33341"/>
                </a:solidFill>
              </a:rPr>
              <a:t>API’S </a:t>
            </a:r>
          </a:p>
          <a:p>
            <a:r>
              <a:rPr lang="pt-BR" sz="1400" b="1" dirty="0" smtClean="0">
                <a:solidFill>
                  <a:srgbClr val="033341"/>
                </a:solidFill>
              </a:rPr>
              <a:t>CÂMARA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310395" y="5455458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33341"/>
                </a:solidFill>
              </a:rPr>
              <a:t>API SMS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972100" y="3887031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33341"/>
                </a:solidFill>
              </a:rPr>
              <a:t>BD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904411" y="3763920"/>
            <a:ext cx="128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33341"/>
                </a:solidFill>
              </a:rPr>
              <a:t>SERVIÇO DE </a:t>
            </a:r>
          </a:p>
          <a:p>
            <a:r>
              <a:rPr lang="pt-BR" sz="1600" b="1" dirty="0" smtClean="0">
                <a:solidFill>
                  <a:srgbClr val="033341"/>
                </a:solidFill>
              </a:rPr>
              <a:t>PUBLICAÇÃO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798365" y="4174322"/>
            <a:ext cx="1289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33341"/>
                </a:solidFill>
              </a:rPr>
              <a:t>BLOCKCHAIN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9116449" y="3046759"/>
            <a:ext cx="1407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33341"/>
                </a:solidFill>
              </a:rPr>
              <a:t>OPEN SOURCE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9153471" y="4870683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33341"/>
                </a:solidFill>
              </a:rPr>
              <a:t>ASSINATURAS</a:t>
            </a:r>
          </a:p>
          <a:p>
            <a:pPr algn="ctr"/>
            <a:r>
              <a:rPr lang="pt-BR" sz="1600" b="1" dirty="0" smtClean="0">
                <a:solidFill>
                  <a:srgbClr val="033341"/>
                </a:solidFill>
              </a:rPr>
              <a:t>RECEBIDAS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1086010" y="2936416"/>
            <a:ext cx="984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033341"/>
                </a:solidFill>
              </a:rPr>
              <a:t>CIDADÃO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Imagem 206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5380">
            <a:off x="-796529" y="-1739044"/>
            <a:ext cx="3969118" cy="10234186"/>
          </a:xfrm>
          <a:prstGeom prst="rect">
            <a:avLst/>
          </a:prstGeom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659441" y="4109484"/>
            <a:ext cx="731737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REGULAMENTAÇÃO NÃO APROVADA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400" i="1" dirty="0" smtClean="0">
                <a:latin typeface="Century Gothic" panose="020B0502020202020204" pitchFamily="34" charset="0"/>
              </a:rPr>
              <a:t>Projeto de Lei que institui a modalidade digital pendente de aprovação no plenário da Câmara dos Deputados</a:t>
            </a:r>
            <a:endParaRPr lang="pt-BR" altLang="pt-BR" sz="2400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60000"/>
              </a:lnSpc>
            </a:pPr>
            <a:endParaRPr lang="pt-BR" altLang="pt-BR" dirty="0">
              <a:latin typeface="Verdana" panose="020B0604030504040204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4767087" y="1107460"/>
            <a:ext cx="6897688" cy="6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pt-BR" altLang="pt-BR" sz="2400" b="1" dirty="0">
                <a:latin typeface="Century Gothic" panose="020B0502020202020204" pitchFamily="34" charset="0"/>
              </a:rPr>
              <a:t>PLATAFORMA DIGITAL PRONTA</a:t>
            </a:r>
          </a:p>
        </p:txBody>
      </p:sp>
      <p:sp>
        <p:nvSpPr>
          <p:cNvPr id="20" name="Paralelogramo 19"/>
          <p:cNvSpPr/>
          <p:nvPr/>
        </p:nvSpPr>
        <p:spPr>
          <a:xfrm>
            <a:off x="335197" y="3072139"/>
            <a:ext cx="3208103" cy="1079289"/>
          </a:xfrm>
          <a:prstGeom prst="parallelogram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8403" y="3167390"/>
            <a:ext cx="15776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Cenário</a:t>
            </a:r>
            <a:br>
              <a:rPr lang="pt-BR" altLang="pt-BR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pt-BR" altLang="pt-BR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Atual</a:t>
            </a:r>
            <a:endParaRPr lang="pt-BR" altLang="pt-BR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3" y="6421447"/>
            <a:ext cx="1332412" cy="384919"/>
          </a:xfrm>
          <a:prstGeom prst="rect">
            <a:avLst/>
          </a:prstGeom>
        </p:spPr>
      </p:pic>
      <p:cxnSp>
        <p:nvCxnSpPr>
          <p:cNvPr id="46" name="Conector reto 45"/>
          <p:cNvCxnSpPr/>
          <p:nvPr/>
        </p:nvCxnSpPr>
        <p:spPr>
          <a:xfrm>
            <a:off x="4767087" y="1068479"/>
            <a:ext cx="0" cy="974220"/>
          </a:xfrm>
          <a:prstGeom prst="line">
            <a:avLst/>
          </a:prstGeom>
          <a:ln w="190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4659441" y="4151429"/>
            <a:ext cx="0" cy="2428833"/>
          </a:xfrm>
          <a:prstGeom prst="line">
            <a:avLst/>
          </a:prstGeom>
          <a:ln w="190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Conector reto 2064"/>
          <p:cNvCxnSpPr>
            <a:stCxn id="20" idx="2"/>
            <a:endCxn id="9" idx="1"/>
          </p:cNvCxnSpPr>
          <p:nvPr/>
        </p:nvCxnSpPr>
        <p:spPr>
          <a:xfrm flipV="1">
            <a:off x="3408389" y="1408761"/>
            <a:ext cx="1358698" cy="2203023"/>
          </a:xfrm>
          <a:prstGeom prst="line">
            <a:avLst/>
          </a:prstGeom>
          <a:ln w="63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Conector reto 2067"/>
          <p:cNvCxnSpPr>
            <a:stCxn id="20" idx="2"/>
            <a:endCxn id="8" idx="1"/>
          </p:cNvCxnSpPr>
          <p:nvPr/>
        </p:nvCxnSpPr>
        <p:spPr>
          <a:xfrm>
            <a:off x="3408389" y="3611784"/>
            <a:ext cx="1251052" cy="1614929"/>
          </a:xfrm>
          <a:prstGeom prst="line">
            <a:avLst/>
          </a:prstGeom>
          <a:ln w="63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ralelogramo 17"/>
          <p:cNvSpPr/>
          <p:nvPr/>
        </p:nvSpPr>
        <p:spPr>
          <a:xfrm>
            <a:off x="-114409" y="241482"/>
            <a:ext cx="3543300" cy="1801217"/>
          </a:xfrm>
          <a:prstGeom prst="parallelogram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99191" y="325066"/>
            <a:ext cx="27718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Projetos de Lei de Iniciativa Popular</a:t>
            </a:r>
            <a:endParaRPr lang="pt-BR" altLang="pt-BR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390"/>
            <a:ext cx="12191999" cy="68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611856" y="2188321"/>
            <a:ext cx="22095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i="1" dirty="0" smtClean="0">
                <a:latin typeface="Bodoni MT" panose="02070603080606020203" pitchFamily="18" charset="0"/>
              </a:rPr>
              <a:t>Obrigado</a:t>
            </a:r>
            <a:endParaRPr lang="pt-BR" altLang="pt-BR" sz="3600" b="1" i="1" dirty="0">
              <a:latin typeface="Bodoni MT" panose="020706030806060202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11856" y="3007530"/>
            <a:ext cx="700280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pt-BR" altLang="pt-BR" sz="2800" b="1" dirty="0" smtClean="0">
                <a:latin typeface="Century Gothic" panose="020B0502020202020204" pitchFamily="34" charset="0"/>
              </a:rPr>
              <a:t>Fernando Torres</a:t>
            </a:r>
          </a:p>
          <a:p>
            <a:r>
              <a:rPr lang="pt-BR" altLang="pt-BR" sz="1600" dirty="0" smtClean="0">
                <a:latin typeface="Century Gothic" panose="020B0502020202020204" pitchFamily="34" charset="0"/>
              </a:rPr>
              <a:t>fernando.torres@camara.leg.br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67" y="302183"/>
            <a:ext cx="3819525" cy="10191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611856" y="4395606"/>
            <a:ext cx="9344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 smtClean="0">
                <a:latin typeface="Century Gothic" panose="020B0502020202020204" pitchFamily="34" charset="0"/>
              </a:rPr>
              <a:t>Coordenação de Soluções de TI para a área legislativa - COLEG</a:t>
            </a:r>
          </a:p>
          <a:p>
            <a:r>
              <a:rPr lang="pt-BR" altLang="pt-BR" dirty="0">
                <a:latin typeface="Century Gothic" panose="020B0502020202020204" pitchFamily="34" charset="0"/>
              </a:rPr>
              <a:t>Diretoria de Inovação e Tecnologia da Informação – </a:t>
            </a:r>
            <a:r>
              <a:rPr lang="pt-BR" altLang="pt-BR" dirty="0" smtClean="0">
                <a:latin typeface="Century Gothic" panose="020B0502020202020204" pitchFamily="34" charset="0"/>
              </a:rPr>
              <a:t>DITEC</a:t>
            </a:r>
          </a:p>
          <a:p>
            <a:r>
              <a:rPr lang="pt-BR" altLang="pt-BR" dirty="0" smtClean="0">
                <a:latin typeface="Century Gothic" panose="020B0502020202020204" pitchFamily="34" charset="0"/>
              </a:rPr>
              <a:t>Câmara dos Deputados</a:t>
            </a:r>
          </a:p>
        </p:txBody>
      </p:sp>
    </p:spTree>
    <p:extLst>
      <p:ext uri="{BB962C8B-B14F-4D97-AF65-F5344CB8AC3E}">
        <p14:creationId xmlns:p14="http://schemas.microsoft.com/office/powerpoint/2010/main" val="22489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Imagem 206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5380">
            <a:off x="-796529" y="-1739044"/>
            <a:ext cx="3969118" cy="10234186"/>
          </a:xfrm>
          <a:prstGeom prst="rect">
            <a:avLst/>
          </a:prstGeom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659441" y="589068"/>
            <a:ext cx="6897688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CONSTITUIÇÃO FEDERAL DE 1988</a:t>
            </a:r>
          </a:p>
          <a:p>
            <a:pPr marL="457200" lvl="1" indent="0" eaLnBrk="1" hangingPunct="1"/>
            <a:r>
              <a:rPr lang="pt-BR" altLang="pt-BR" sz="2400" i="1" dirty="0" smtClean="0">
                <a:latin typeface="Century Gothic" panose="020B0502020202020204" pitchFamily="34" charset="0"/>
              </a:rPr>
              <a:t>No </a:t>
            </a:r>
            <a:r>
              <a:rPr lang="pt-BR" altLang="pt-BR" sz="2400" i="1" dirty="0">
                <a:latin typeface="Century Gothic" panose="020B0502020202020204" pitchFamily="34" charset="0"/>
              </a:rPr>
              <a:t>mínimo, um por cento do eleitorado nacional, distribuído pelo menos por cinco </a:t>
            </a:r>
            <a:r>
              <a:rPr lang="pt-BR" altLang="pt-BR" sz="2400" i="1" dirty="0" smtClean="0">
                <a:latin typeface="Century Gothic" panose="020B0502020202020204" pitchFamily="34" charset="0"/>
              </a:rPr>
              <a:t>Estados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659441" y="4109484"/>
            <a:ext cx="731737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PRINCIPAIS DIFICULDADES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400" i="1" dirty="0" smtClean="0">
                <a:latin typeface="Century Gothic" panose="020B0502020202020204" pitchFamily="34" charset="0"/>
              </a:rPr>
              <a:t>Necessidade </a:t>
            </a:r>
            <a:r>
              <a:rPr lang="pt-BR" altLang="pt-BR" sz="2400" i="1" dirty="0">
                <a:latin typeface="Century Gothic" panose="020B0502020202020204" pitchFamily="34" charset="0"/>
              </a:rPr>
              <a:t>de mais de 1 milhão de assinaturas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400" i="1" dirty="0">
                <a:latin typeface="Century Gothic" panose="020B0502020202020204" pitchFamily="34" charset="0"/>
              </a:rPr>
              <a:t>L</a:t>
            </a:r>
            <a:r>
              <a:rPr lang="pt-BR" altLang="pt-BR" sz="2400" i="1" dirty="0" smtClean="0">
                <a:latin typeface="Century Gothic" panose="020B0502020202020204" pitchFamily="34" charset="0"/>
              </a:rPr>
              <a:t>ogística </a:t>
            </a:r>
            <a:r>
              <a:rPr lang="pt-BR" altLang="pt-BR" sz="2400" i="1" dirty="0">
                <a:latin typeface="Century Gothic" panose="020B0502020202020204" pitchFamily="34" charset="0"/>
              </a:rPr>
              <a:t>de coletar e validar assinaturas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400" i="1" dirty="0">
                <a:latin typeface="Century Gothic" panose="020B0502020202020204" pitchFamily="34" charset="0"/>
              </a:rPr>
              <a:t>A</a:t>
            </a:r>
            <a:r>
              <a:rPr lang="pt-BR" altLang="pt-BR" sz="2400" i="1" dirty="0" smtClean="0">
                <a:latin typeface="Century Gothic" panose="020B0502020202020204" pitchFamily="34" charset="0"/>
              </a:rPr>
              <a:t>penas </a:t>
            </a:r>
            <a:r>
              <a:rPr lang="pt-BR" altLang="pt-BR" sz="2400" i="1" dirty="0">
                <a:latin typeface="Century Gothic" panose="020B0502020202020204" pitchFamily="34" charset="0"/>
              </a:rPr>
              <a:t>quatro projetos de iniciativa </a:t>
            </a:r>
            <a:r>
              <a:rPr lang="pt-BR" altLang="pt-BR" sz="2400" i="1" dirty="0" smtClean="0">
                <a:latin typeface="Century Gothic" panose="020B0502020202020204" pitchFamily="34" charset="0"/>
              </a:rPr>
              <a:t>popular </a:t>
            </a:r>
            <a:r>
              <a:rPr lang="pt-BR" altLang="pt-BR" sz="2400" i="1" dirty="0">
                <a:latin typeface="Century Gothic" panose="020B0502020202020204" pitchFamily="34" charset="0"/>
              </a:rPr>
              <a:t>em 30 anos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pt-BR" altLang="pt-BR" dirty="0">
              <a:latin typeface="Verdana" panose="020B0604030504040204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4659441" y="2431804"/>
            <a:ext cx="689768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REGULAMENTADO PELA LEI Nº 9.709/98</a:t>
            </a:r>
          </a:p>
          <a:p>
            <a:pPr marL="457200" lvl="1" indent="0" eaLnBrk="1" hangingPunct="1"/>
            <a:r>
              <a:rPr lang="pt-BR" altLang="pt-BR" sz="2400" i="1" dirty="0">
                <a:latin typeface="Century Gothic" panose="020B0502020202020204" pitchFamily="34" charset="0"/>
              </a:rPr>
              <a:t>A</a:t>
            </a:r>
            <a:r>
              <a:rPr lang="pt-BR" altLang="pt-BR" sz="2400" i="1" dirty="0" smtClean="0">
                <a:latin typeface="Century Gothic" panose="020B0502020202020204" pitchFamily="34" charset="0"/>
              </a:rPr>
              <a:t>ssinatura </a:t>
            </a:r>
            <a:r>
              <a:rPr lang="pt-BR" altLang="pt-BR" sz="2400" i="1" dirty="0">
                <a:latin typeface="Century Gothic" panose="020B0502020202020204" pitchFamily="34" charset="0"/>
              </a:rPr>
              <a:t>de apoiamento apenas em </a:t>
            </a:r>
            <a:r>
              <a:rPr lang="pt-BR" altLang="pt-BR" sz="2400" i="1" dirty="0" smtClean="0">
                <a:latin typeface="Century Gothic" panose="020B0502020202020204" pitchFamily="34" charset="0"/>
              </a:rPr>
              <a:t>papel</a:t>
            </a:r>
            <a:endParaRPr lang="pt-BR" altLang="pt-BR" sz="2400" i="1" dirty="0">
              <a:latin typeface="Century Gothic" panose="020B0502020202020204" pitchFamily="34" charset="0"/>
            </a:endParaRPr>
          </a:p>
        </p:txBody>
      </p:sp>
      <p:sp>
        <p:nvSpPr>
          <p:cNvPr id="20" name="Paralelogramo 19"/>
          <p:cNvSpPr/>
          <p:nvPr/>
        </p:nvSpPr>
        <p:spPr>
          <a:xfrm>
            <a:off x="335197" y="3072140"/>
            <a:ext cx="3208103" cy="680710"/>
          </a:xfrm>
          <a:prstGeom prst="parallelogram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8403" y="3167390"/>
            <a:ext cx="2058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HISTÓRICO</a:t>
            </a:r>
            <a:endParaRPr lang="pt-BR" altLang="pt-BR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3" y="6421447"/>
            <a:ext cx="1332412" cy="384919"/>
          </a:xfrm>
          <a:prstGeom prst="rect">
            <a:avLst/>
          </a:prstGeom>
        </p:spPr>
      </p:pic>
      <p:cxnSp>
        <p:nvCxnSpPr>
          <p:cNvPr id="2059" name="Conector reto 2058"/>
          <p:cNvCxnSpPr/>
          <p:nvPr/>
        </p:nvCxnSpPr>
        <p:spPr>
          <a:xfrm>
            <a:off x="4659441" y="717847"/>
            <a:ext cx="0" cy="974220"/>
          </a:xfrm>
          <a:prstGeom prst="line">
            <a:avLst/>
          </a:prstGeom>
          <a:ln w="190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4659441" y="2491293"/>
            <a:ext cx="0" cy="974220"/>
          </a:xfrm>
          <a:prstGeom prst="line">
            <a:avLst/>
          </a:prstGeom>
          <a:ln w="190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4659441" y="4151429"/>
            <a:ext cx="0" cy="2428833"/>
          </a:xfrm>
          <a:prstGeom prst="line">
            <a:avLst/>
          </a:prstGeom>
          <a:ln w="190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ector reto 2062"/>
          <p:cNvCxnSpPr>
            <a:stCxn id="20" idx="2"/>
            <a:endCxn id="5" idx="1"/>
          </p:cNvCxnSpPr>
          <p:nvPr/>
        </p:nvCxnSpPr>
        <p:spPr>
          <a:xfrm flipV="1">
            <a:off x="3458211" y="1484698"/>
            <a:ext cx="1201230" cy="1927797"/>
          </a:xfrm>
          <a:prstGeom prst="line">
            <a:avLst/>
          </a:prstGeom>
          <a:ln w="63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Conector reto 2064"/>
          <p:cNvCxnSpPr>
            <a:stCxn id="20" idx="2"/>
            <a:endCxn id="9" idx="1"/>
          </p:cNvCxnSpPr>
          <p:nvPr/>
        </p:nvCxnSpPr>
        <p:spPr>
          <a:xfrm flipV="1">
            <a:off x="3458211" y="3142768"/>
            <a:ext cx="1201230" cy="269727"/>
          </a:xfrm>
          <a:prstGeom prst="line">
            <a:avLst/>
          </a:prstGeom>
          <a:ln w="63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Conector reto 2067"/>
          <p:cNvCxnSpPr>
            <a:stCxn id="20" idx="2"/>
            <a:endCxn id="8" idx="1"/>
          </p:cNvCxnSpPr>
          <p:nvPr/>
        </p:nvCxnSpPr>
        <p:spPr>
          <a:xfrm>
            <a:off x="3458211" y="3412495"/>
            <a:ext cx="1201230" cy="2183550"/>
          </a:xfrm>
          <a:prstGeom prst="line">
            <a:avLst/>
          </a:prstGeom>
          <a:ln w="6350">
            <a:solidFill>
              <a:srgbClr val="00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89" y="0"/>
            <a:ext cx="12216089" cy="2083981"/>
          </a:xfrm>
          <a:prstGeom prst="rect">
            <a:avLst/>
          </a:prstGeom>
        </p:spPr>
      </p:pic>
      <p:sp>
        <p:nvSpPr>
          <p:cNvPr id="8" name="Paralelogramo 7"/>
          <p:cNvSpPr/>
          <p:nvPr/>
        </p:nvSpPr>
        <p:spPr>
          <a:xfrm rot="21422274">
            <a:off x="2493292" y="996405"/>
            <a:ext cx="7181325" cy="1303008"/>
          </a:xfrm>
          <a:prstGeom prst="parallelogram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304800" dist="38100" dir="2700000" sx="101000" sy="101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770177" y="1355521"/>
            <a:ext cx="6649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dirty="0" smtClean="0">
                <a:solidFill>
                  <a:srgbClr val="02465C"/>
                </a:solidFill>
                <a:latin typeface="Century Gothic" panose="020B0502020202020204" pitchFamily="34" charset="0"/>
              </a:rPr>
              <a:t>PROPOSTAS EM TRAMITAÇÃO</a:t>
            </a:r>
            <a:endParaRPr lang="pt-BR" altLang="pt-BR" sz="3600" b="1" dirty="0">
              <a:solidFill>
                <a:srgbClr val="0246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324256" y="5027143"/>
            <a:ext cx="486686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pt-BR" altLang="pt-BR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 PL </a:t>
            </a:r>
            <a:r>
              <a:rPr lang="pt-BR" altLang="pt-BR" sz="2400" b="1" dirty="0">
                <a:latin typeface="Century Gothic" panose="020B0502020202020204" pitchFamily="34" charset="0"/>
              </a:rPr>
              <a:t>4219/2008 </a:t>
            </a:r>
            <a:endParaRPr lang="pt-BR" altLang="pt-BR" sz="2400" b="1" dirty="0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pt-BR" altLang="pt-BR" sz="1600" i="1" dirty="0" smtClean="0">
                <a:latin typeface="Century Gothic" panose="020B0502020202020204" pitchFamily="34" charset="0"/>
              </a:rPr>
              <a:t>(</a:t>
            </a:r>
            <a:r>
              <a:rPr lang="pt-BR" altLang="pt-BR" sz="1600" i="1" dirty="0">
                <a:latin typeface="Century Gothic" panose="020B0502020202020204" pitchFamily="34" charset="0"/>
              </a:rPr>
              <a:t>Dep. Lincoln Portela)</a:t>
            </a:r>
          </a:p>
          <a:p>
            <a:pPr marL="457200" lvl="1" indent="0" eaLnBrk="1" hangingPunct="1"/>
            <a:r>
              <a:rPr lang="pt-BR" altLang="pt-BR" dirty="0">
                <a:latin typeface="Century Gothic" panose="020B0502020202020204" pitchFamily="34" charset="0"/>
              </a:rPr>
              <a:t>Subscrições eletrônicas no portal da Câmara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4930" y="2834571"/>
            <a:ext cx="56941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altLang="pt-BR" dirty="0" smtClean="0">
                <a:latin typeface="Century Gothic" panose="020B0502020202020204" pitchFamily="34" charset="0"/>
              </a:rPr>
              <a:t> </a:t>
            </a:r>
            <a:r>
              <a:rPr lang="pt-BR" altLang="pt-BR" sz="2400" b="1" dirty="0" smtClean="0">
                <a:latin typeface="Century Gothic" panose="020B0502020202020204" pitchFamily="34" charset="0"/>
              </a:rPr>
              <a:t>PL 7574/2017 </a:t>
            </a:r>
          </a:p>
          <a:p>
            <a:r>
              <a:rPr lang="pt-BR" altLang="pt-BR" sz="1600" i="1" dirty="0" smtClean="0">
                <a:latin typeface="Century Gothic" panose="020B0502020202020204" pitchFamily="34" charset="0"/>
              </a:rPr>
              <a:t>(Comissão especial de Reforma Política)</a:t>
            </a:r>
          </a:p>
          <a:p>
            <a:pPr lvl="1"/>
            <a:r>
              <a:rPr lang="pt-BR" altLang="pt-BR" dirty="0" smtClean="0">
                <a:latin typeface="Century Gothic" panose="020B0502020202020204" pitchFamily="34" charset="0"/>
              </a:rPr>
              <a:t>Subscrições </a:t>
            </a:r>
            <a:r>
              <a:rPr lang="pt-BR" altLang="pt-BR" dirty="0">
                <a:latin typeface="Century Gothic" panose="020B0502020202020204" pitchFamily="34" charset="0"/>
              </a:rPr>
              <a:t>preferencialmente por meio eletrônico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4930" y="4176347"/>
            <a:ext cx="624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 PL </a:t>
            </a:r>
            <a:r>
              <a:rPr lang="pt-BR" altLang="pt-BR" sz="2400" b="1" dirty="0">
                <a:latin typeface="Century Gothic" panose="020B0502020202020204" pitchFamily="34" charset="0"/>
              </a:rPr>
              <a:t>7377/2017 </a:t>
            </a:r>
            <a:endParaRPr lang="pt-BR" altLang="pt-BR" sz="2400" b="1" dirty="0" smtClean="0">
              <a:latin typeface="Century Gothic" panose="020B0502020202020204" pitchFamily="34" charset="0"/>
            </a:endParaRPr>
          </a:p>
          <a:p>
            <a:r>
              <a:rPr lang="pt-BR" altLang="pt-BR" sz="1600" i="1" dirty="0" smtClean="0">
                <a:latin typeface="Century Gothic" panose="020B0502020202020204" pitchFamily="34" charset="0"/>
              </a:rPr>
              <a:t>(</a:t>
            </a:r>
            <a:r>
              <a:rPr lang="pt-BR" altLang="pt-BR" sz="1600" i="1" dirty="0">
                <a:latin typeface="Century Gothic" panose="020B0502020202020204" pitchFamily="34" charset="0"/>
              </a:rPr>
              <a:t>Dep. </a:t>
            </a:r>
            <a:r>
              <a:rPr lang="pt-BR" sz="1600" i="1" dirty="0" err="1">
                <a:latin typeface="Century Gothic" panose="020B0502020202020204" pitchFamily="34" charset="0"/>
              </a:rPr>
              <a:t>Aureo</a:t>
            </a:r>
            <a:r>
              <a:rPr lang="pt-BR" altLang="pt-BR" sz="1600" i="1" dirty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pt-BR" altLang="pt-BR" dirty="0">
                <a:latin typeface="Century Gothic" panose="020B0502020202020204" pitchFamily="34" charset="0"/>
              </a:rPr>
              <a:t>Subscrições manuais e eletrônicas com </a:t>
            </a:r>
            <a:endParaRPr lang="pt-BR" altLang="pt-BR" dirty="0" smtClean="0">
              <a:latin typeface="Century Gothic" panose="020B0502020202020204" pitchFamily="34" charset="0"/>
            </a:endParaRPr>
          </a:p>
          <a:p>
            <a:pPr lvl="1"/>
            <a:r>
              <a:rPr lang="pt-BR" altLang="pt-BR" dirty="0" smtClean="0">
                <a:latin typeface="Century Gothic" panose="020B0502020202020204" pitchFamily="34" charset="0"/>
              </a:rPr>
              <a:t>a </a:t>
            </a:r>
            <a:r>
              <a:rPr lang="pt-BR" altLang="pt-BR" dirty="0">
                <a:latin typeface="Century Gothic" panose="020B0502020202020204" pitchFamily="34" charset="0"/>
              </a:rPr>
              <a:t>gestão no TSE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94930" y="54580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 PL 7005/2013</a:t>
            </a:r>
          </a:p>
          <a:p>
            <a:r>
              <a:rPr lang="pt-BR" altLang="pt-BR" sz="2400" b="1" dirty="0" smtClean="0">
                <a:latin typeface="Century Gothic" panose="020B0502020202020204" pitchFamily="34" charset="0"/>
              </a:rPr>
              <a:t> </a:t>
            </a:r>
            <a:r>
              <a:rPr lang="pt-BR" altLang="pt-BR" sz="1600" i="1" dirty="0">
                <a:latin typeface="Century Gothic" panose="020B0502020202020204" pitchFamily="34" charset="0"/>
              </a:rPr>
              <a:t>(</a:t>
            </a:r>
            <a:r>
              <a:rPr lang="pt-BR" altLang="pt-BR" sz="1600" i="1" dirty="0" err="1">
                <a:latin typeface="Century Gothic" panose="020B0502020202020204" pitchFamily="34" charset="0"/>
              </a:rPr>
              <a:t>Sen.Serys</a:t>
            </a:r>
            <a:r>
              <a:rPr lang="pt-BR" altLang="pt-BR" sz="1600" i="1" dirty="0">
                <a:latin typeface="Century Gothic" panose="020B0502020202020204" pitchFamily="34" charset="0"/>
              </a:rPr>
              <a:t> Slhessarenko)</a:t>
            </a:r>
          </a:p>
          <a:p>
            <a:pPr lvl="1"/>
            <a:r>
              <a:rPr lang="pt-BR" altLang="pt-BR" dirty="0">
                <a:latin typeface="Century Gothic" panose="020B0502020202020204" pitchFamily="34" charset="0"/>
              </a:rPr>
              <a:t>Subscrições manuais e eletrônicas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329232" y="284419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 PL </a:t>
            </a:r>
            <a:r>
              <a:rPr lang="pt-BR" altLang="pt-BR" sz="2400" b="1" dirty="0">
                <a:latin typeface="Century Gothic" panose="020B0502020202020204" pitchFamily="34" charset="0"/>
              </a:rPr>
              <a:t>7003/2010 </a:t>
            </a:r>
            <a:endParaRPr lang="pt-BR" altLang="pt-BR" sz="2400" b="1" dirty="0" smtClean="0">
              <a:latin typeface="Century Gothic" panose="020B0502020202020204" pitchFamily="34" charset="0"/>
            </a:endParaRPr>
          </a:p>
          <a:p>
            <a:r>
              <a:rPr lang="pt-BR" altLang="pt-BR" sz="1600" i="1" dirty="0" smtClean="0">
                <a:latin typeface="Century Gothic" panose="020B0502020202020204" pitchFamily="34" charset="0"/>
              </a:rPr>
              <a:t>(</a:t>
            </a:r>
            <a:r>
              <a:rPr lang="pt-BR" altLang="pt-BR" sz="1600" i="1" dirty="0">
                <a:latin typeface="Century Gothic" panose="020B0502020202020204" pitchFamily="34" charset="0"/>
              </a:rPr>
              <a:t>Dep. </a:t>
            </a:r>
            <a:r>
              <a:rPr lang="pt-BR" sz="1600" i="1" dirty="0">
                <a:latin typeface="Century Gothic" panose="020B0502020202020204" pitchFamily="34" charset="0"/>
              </a:rPr>
              <a:t>Dr. Rosinha</a:t>
            </a:r>
            <a:r>
              <a:rPr lang="pt-BR" altLang="pt-BR" sz="1600" i="1" dirty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pt-BR" altLang="pt-BR" dirty="0">
                <a:latin typeface="Century Gothic" panose="020B0502020202020204" pitchFamily="34" charset="0"/>
              </a:rPr>
              <a:t>Urnas eletrônicas 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97344" y="4177238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b="1" dirty="0" smtClean="0">
                <a:latin typeface="Century Gothic" panose="020B0502020202020204" pitchFamily="34" charset="0"/>
              </a:rPr>
              <a:t> PL </a:t>
            </a:r>
            <a:r>
              <a:rPr lang="pt-BR" altLang="pt-BR" sz="2400" b="1" dirty="0">
                <a:latin typeface="Century Gothic" panose="020B0502020202020204" pitchFamily="34" charset="0"/>
              </a:rPr>
              <a:t>4764/2009</a:t>
            </a:r>
            <a:r>
              <a:rPr lang="pt-BR" altLang="pt-BR" dirty="0" smtClean="0">
                <a:latin typeface="Verdana" panose="020B0604030504040204" pitchFamily="34" charset="0"/>
              </a:rPr>
              <a:t> </a:t>
            </a:r>
          </a:p>
          <a:p>
            <a:r>
              <a:rPr lang="pt-BR" altLang="pt-BR" sz="1600" i="1" dirty="0" smtClean="0">
                <a:latin typeface="Century Gothic" panose="020B0502020202020204" pitchFamily="34" charset="0"/>
              </a:rPr>
              <a:t>(</a:t>
            </a:r>
            <a:r>
              <a:rPr lang="pt-BR" altLang="pt-BR" sz="1600" i="1" dirty="0">
                <a:latin typeface="Century Gothic" panose="020B0502020202020204" pitchFamily="34" charset="0"/>
              </a:rPr>
              <a:t>Dep. </a:t>
            </a:r>
            <a:r>
              <a:rPr lang="pt-BR" sz="1600" i="1" dirty="0">
                <a:latin typeface="Century Gothic" panose="020B0502020202020204" pitchFamily="34" charset="0"/>
              </a:rPr>
              <a:t>Sueli Vidigal</a:t>
            </a:r>
            <a:r>
              <a:rPr lang="pt-BR" altLang="pt-BR" sz="1600" i="1" dirty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pt-BR" altLang="pt-BR" dirty="0">
                <a:latin typeface="Century Gothic" panose="020B0502020202020204" pitchFamily="34" charset="0"/>
              </a:rPr>
              <a:t>ICP-Brasil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42" y="6439885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24"/>
          <p:cNvSpPr txBox="1">
            <a:spLocks noChangeArrowheads="1"/>
          </p:cNvSpPr>
          <p:nvPr/>
        </p:nvSpPr>
        <p:spPr bwMode="auto">
          <a:xfrm>
            <a:off x="3835949" y="5457715"/>
            <a:ext cx="72857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Incrementar a transparência do processo de coleta, com a publicação na Internet do andamento e consolidação dos </a:t>
            </a:r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apoiamentos</a:t>
            </a:r>
            <a:endParaRPr lang="pt-BR" alt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0846" y="163252"/>
            <a:ext cx="3437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MODALIDADE ELETRÔNICA</a:t>
            </a:r>
            <a:endParaRPr lang="pt-BR" altLang="pt-B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155" y="3050014"/>
            <a:ext cx="1976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altLang="pt-BR" sz="2400" b="1" dirty="0" smtClean="0">
                <a:solidFill>
                  <a:srgbClr val="003056"/>
                </a:solidFill>
                <a:latin typeface="Century Gothic" panose="020B0502020202020204" pitchFamily="34" charset="0"/>
              </a:rPr>
              <a:t>BENEFÍCIOS </a:t>
            </a:r>
          </a:p>
          <a:p>
            <a:pPr algn="just"/>
            <a:r>
              <a:rPr lang="pt-BR" altLang="pt-BR" sz="2400" b="1" dirty="0" smtClean="0">
                <a:solidFill>
                  <a:srgbClr val="003056"/>
                </a:solidFill>
                <a:latin typeface="Century Gothic" panose="020B0502020202020204" pitchFamily="34" charset="0"/>
              </a:rPr>
              <a:t>ESPERADOS:</a:t>
            </a:r>
            <a:endParaRPr lang="pt-BR" altLang="pt-BR" sz="2400" b="1" dirty="0">
              <a:solidFill>
                <a:srgbClr val="00305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12018" y="548932"/>
            <a:ext cx="7109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Simplificar o processo de coleta de assinaturas para Projetos de Lei de Iniciativa Popular</a:t>
            </a:r>
            <a:endParaRPr lang="pt-BR" alt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08526" y="2219017"/>
            <a:ext cx="6651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Desonerar o processo de conferência e consolidação de assinaturas válidas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32079" y="4023032"/>
            <a:ext cx="6757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Coibir a coleta fraudulenta de subscrições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918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720519" cy="78255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194" y="1594885"/>
            <a:ext cx="2941863" cy="5709684"/>
          </a:xfrm>
          <a:prstGeom prst="rect">
            <a:avLst/>
          </a:prstGeom>
        </p:spPr>
      </p:pic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10506" y="3848985"/>
            <a:ext cx="36952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MODALIDADE </a:t>
            </a:r>
          </a:p>
          <a:p>
            <a:pPr eaLnBrk="1" hangingPunct="1"/>
            <a:r>
              <a:rPr lang="pt-BR" altLang="pt-BR" sz="4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ELETRÔNICA</a:t>
            </a:r>
            <a:endParaRPr lang="pt-BR" altLang="pt-BR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6" y="6306534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122065" y="864330"/>
            <a:ext cx="3874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i="1" dirty="0">
                <a:latin typeface="Century Gothic" panose="020B0502020202020204" pitchFamily="34" charset="0"/>
              </a:rPr>
              <a:t>Prova de Identidade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83829" y="1125940"/>
            <a:ext cx="2483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i="1" dirty="0">
                <a:latin typeface="Century Gothic" panose="020B0502020202020204" pitchFamily="34" charset="0"/>
              </a:rPr>
              <a:t>Quem é você ?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83829" y="95692"/>
            <a:ext cx="102243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MODALIDADE ELETRÔNICA</a:t>
            </a:r>
            <a:endParaRPr lang="pt-BR" altLang="pt-BR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Desafios</a:t>
            </a:r>
            <a:endParaRPr lang="pt-BR" altLang="pt-BR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84112" y="3085912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INTERNET</a:t>
            </a:r>
            <a:endParaRPr lang="pt-B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ta em curva para cima 9"/>
          <p:cNvSpPr/>
          <p:nvPr/>
        </p:nvSpPr>
        <p:spPr>
          <a:xfrm>
            <a:off x="3944679" y="4221125"/>
            <a:ext cx="1722474" cy="542261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baixo 10"/>
          <p:cNvSpPr/>
          <p:nvPr/>
        </p:nvSpPr>
        <p:spPr>
          <a:xfrm rot="20699885">
            <a:off x="7421526" y="1991356"/>
            <a:ext cx="1871330" cy="520995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323587" y="818225"/>
            <a:ext cx="74903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i="1" dirty="0">
                <a:latin typeface="Century Gothic" panose="020B0502020202020204" pitchFamily="34" charset="0"/>
              </a:rPr>
              <a:t>Confiabilidade do Processo de Apuração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83829" y="95692"/>
            <a:ext cx="102243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MODALIDADE ELETRÔNICA</a:t>
            </a:r>
            <a:endParaRPr lang="pt-BR" altLang="pt-BR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Desafios</a:t>
            </a:r>
            <a:endParaRPr lang="pt-BR" altLang="pt-BR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40392" y="5092995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1.129.746</a:t>
            </a:r>
            <a:endParaRPr lang="pt-BR" sz="2400" b="1" dirty="0"/>
          </a:p>
        </p:txBody>
      </p:sp>
      <p:sp>
        <p:nvSpPr>
          <p:cNvPr id="14" name="Seta em curva para cima 13"/>
          <p:cNvSpPr/>
          <p:nvPr/>
        </p:nvSpPr>
        <p:spPr>
          <a:xfrm>
            <a:off x="3296093" y="5092995"/>
            <a:ext cx="1722474" cy="542261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baixo 15"/>
          <p:cNvSpPr/>
          <p:nvPr/>
        </p:nvSpPr>
        <p:spPr>
          <a:xfrm rot="20699885">
            <a:off x="7907074" y="1969088"/>
            <a:ext cx="1871330" cy="520995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-2035776" y="1010956"/>
            <a:ext cx="2160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/>
              <a:t>Prova de Identidade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070043" y="2527625"/>
            <a:ext cx="2334638" cy="4523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Seleciona Minuta de PLIP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0043" y="3086864"/>
            <a:ext cx="2334638" cy="4523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Informa dados pessoais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125167" y="4283596"/>
            <a:ext cx="2334638" cy="6290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Informa código de confirmação recebido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22637" y="208187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entury Gothic" panose="020B0502020202020204" pitchFamily="34" charset="0"/>
              </a:rPr>
              <a:t>ELEITOR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40568" y="2081879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entury Gothic" panose="020B0502020202020204" pitchFamily="34" charset="0"/>
              </a:rPr>
              <a:t>CÂMARA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08204" y="208187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entury Gothic" panose="020B0502020202020204" pitchFamily="34" charset="0"/>
              </a:rPr>
              <a:t>TSE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887674" y="3075726"/>
            <a:ext cx="2334638" cy="4634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Verifica dados no TSE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892169" y="5653690"/>
            <a:ext cx="2334638" cy="4634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Apresenta total de subscrições recebidas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79199" y="5010040"/>
            <a:ext cx="2334638" cy="4634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Registra subscrição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892169" y="4366390"/>
            <a:ext cx="2334638" cy="4634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Envia código de confirmação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892169" y="3721058"/>
            <a:ext cx="2334638" cy="4634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Verifica subscrições realizadas pelo eleitor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908537" y="2800310"/>
            <a:ext cx="2334638" cy="10143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Verifica dados do eleitor e regularidade da situação eleitoral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2752086" y="2914682"/>
            <a:ext cx="0" cy="3210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3313890" y="3349610"/>
            <a:ext cx="1744493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7072009" y="3196842"/>
            <a:ext cx="195525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7072009" y="3426601"/>
            <a:ext cx="195525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7072009" y="3493540"/>
            <a:ext cx="0" cy="3210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7077652" y="4123060"/>
            <a:ext cx="0" cy="3210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3208506" y="4597347"/>
            <a:ext cx="195525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11" idx="2"/>
          </p:cNvCxnSpPr>
          <p:nvPr/>
        </p:nvCxnSpPr>
        <p:spPr>
          <a:xfrm>
            <a:off x="2292486" y="4912654"/>
            <a:ext cx="2765897" cy="3291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7084138" y="5403869"/>
            <a:ext cx="0" cy="3210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957">
            <a:off x="4748451" y="4329923"/>
            <a:ext cx="572125" cy="57212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2112">
            <a:off x="3130650" y="2285100"/>
            <a:ext cx="652114" cy="625939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2051223" y="91221"/>
            <a:ext cx="9852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i="1" dirty="0">
                <a:latin typeface="Century Gothic" panose="020B0502020202020204" pitchFamily="34" charset="0"/>
              </a:rPr>
              <a:t>Processo de </a:t>
            </a:r>
            <a:r>
              <a:rPr lang="pt-BR" altLang="pt-BR" sz="2800" b="1" i="1" dirty="0" smtClean="0">
                <a:latin typeface="Century Gothic" panose="020B0502020202020204" pitchFamily="34" charset="0"/>
              </a:rPr>
              <a:t>Apuração – Publicação na </a:t>
            </a:r>
            <a:r>
              <a:rPr lang="pt-BR" altLang="pt-BR" sz="2800" b="1" i="1" dirty="0" err="1" smtClean="0">
                <a:latin typeface="Century Gothic" panose="020B0502020202020204" pitchFamily="34" charset="0"/>
              </a:rPr>
              <a:t>Blockchain</a:t>
            </a:r>
            <a:endParaRPr lang="pt-BR" altLang="pt-BR" sz="2800" b="1" i="1" dirty="0"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2101" y="807269"/>
            <a:ext cx="824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Recuperar da </a:t>
            </a:r>
            <a:r>
              <a:rPr lang="pt-BR" sz="2400" dirty="0" err="1" smtClean="0">
                <a:latin typeface="Century Gothic" panose="020B0502020202020204" pitchFamily="34" charset="0"/>
              </a:rPr>
              <a:t>blockchain</a:t>
            </a:r>
            <a:r>
              <a:rPr lang="pt-BR" sz="2400" dirty="0" smtClean="0">
                <a:latin typeface="Century Gothic" panose="020B0502020202020204" pitchFamily="34" charset="0"/>
              </a:rPr>
              <a:t> as subscrições registradas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39405" y="2312812"/>
            <a:ext cx="552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Verificar a integridade dos dados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13398" y="4325303"/>
            <a:ext cx="6970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Century Gothic" panose="020B0502020202020204" pitchFamily="34" charset="0"/>
              </a:rPr>
              <a:t>Verificar quando a subscrição foi registrada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02101" y="5916423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Century Gothic" panose="020B0502020202020204" pitchFamily="34" charset="0"/>
              </a:rPr>
              <a:t>Aferir a totalização das subscrições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927" y="6394083"/>
            <a:ext cx="1332412" cy="3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411</Words>
  <Application>Microsoft Office PowerPoint</Application>
  <PresentationFormat>Widescreen</PresentationFormat>
  <Paragraphs>111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Bodoni MT</vt:lpstr>
      <vt:lpstr>Calibri</vt:lpstr>
      <vt:lpstr>Calibri Light</vt:lpstr>
      <vt:lpstr>Century Gothic</vt:lpstr>
      <vt:lpstr>Courier New</vt:lpstr>
      <vt:lpstr>Verdana</vt:lpstr>
      <vt:lpstr>Tema do Office</vt:lpstr>
      <vt:lpstr>PROJETOS DE LEI DE  INICIATIVA POPULAR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CÂMARA DOS DEPUTADOS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Paulla Araújo Diniz Vale</dc:creator>
  <cp:lastModifiedBy>Fernando Lima Torres</cp:lastModifiedBy>
  <cp:revision>48</cp:revision>
  <dcterms:created xsi:type="dcterms:W3CDTF">2018-05-16T14:26:24Z</dcterms:created>
  <dcterms:modified xsi:type="dcterms:W3CDTF">2018-11-26T14:07:45Z</dcterms:modified>
</cp:coreProperties>
</file>