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45" r:id="rId2"/>
    <p:sldMasterId id="2147483853" r:id="rId3"/>
  </p:sldMasterIdLst>
  <p:notesMasterIdLst>
    <p:notesMasterId r:id="rId45"/>
  </p:notesMasterIdLst>
  <p:sldIdLst>
    <p:sldId id="1309" r:id="rId4"/>
    <p:sldId id="1196" r:id="rId5"/>
    <p:sldId id="1197" r:id="rId6"/>
    <p:sldId id="1198" r:id="rId7"/>
    <p:sldId id="1199" r:id="rId8"/>
    <p:sldId id="1200" r:id="rId9"/>
    <p:sldId id="1293" r:id="rId10"/>
    <p:sldId id="1294" r:id="rId11"/>
    <p:sldId id="1295" r:id="rId12"/>
    <p:sldId id="1296" r:id="rId13"/>
    <p:sldId id="1205" r:id="rId14"/>
    <p:sldId id="1297" r:id="rId15"/>
    <p:sldId id="1207" r:id="rId16"/>
    <p:sldId id="1279" r:id="rId17"/>
    <p:sldId id="1298" r:id="rId18"/>
    <p:sldId id="1299" r:id="rId19"/>
    <p:sldId id="1300" r:id="rId20"/>
    <p:sldId id="1301" r:id="rId21"/>
    <p:sldId id="1302" r:id="rId22"/>
    <p:sldId id="1263" r:id="rId23"/>
    <p:sldId id="1264" r:id="rId24"/>
    <p:sldId id="1308" r:id="rId25"/>
    <p:sldId id="1303" r:id="rId26"/>
    <p:sldId id="1304" r:id="rId27"/>
    <p:sldId id="1305" r:id="rId28"/>
    <p:sldId id="1306" r:id="rId29"/>
    <p:sldId id="1307" r:id="rId30"/>
    <p:sldId id="1280" r:id="rId31"/>
    <p:sldId id="1281" r:id="rId32"/>
    <p:sldId id="1282" r:id="rId33"/>
    <p:sldId id="1283" r:id="rId34"/>
    <p:sldId id="1284" r:id="rId35"/>
    <p:sldId id="1285" r:id="rId36"/>
    <p:sldId id="1287" r:id="rId37"/>
    <p:sldId id="1288" r:id="rId38"/>
    <p:sldId id="1289" r:id="rId39"/>
    <p:sldId id="1290" r:id="rId40"/>
    <p:sldId id="1291" r:id="rId41"/>
    <p:sldId id="1292" r:id="rId42"/>
    <p:sldId id="1311" r:id="rId43"/>
    <p:sldId id="1310"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352CE199-9700-4D67-A066-D9B31376AEAC}">
          <p14:sldIdLst>
            <p14:sldId id="1309"/>
            <p14:sldId id="1196"/>
            <p14:sldId id="1197"/>
            <p14:sldId id="1198"/>
            <p14:sldId id="1199"/>
            <p14:sldId id="1200"/>
            <p14:sldId id="1293"/>
            <p14:sldId id="1294"/>
            <p14:sldId id="1295"/>
            <p14:sldId id="1296"/>
            <p14:sldId id="1205"/>
            <p14:sldId id="1297"/>
            <p14:sldId id="1207"/>
            <p14:sldId id="1279"/>
            <p14:sldId id="1298"/>
            <p14:sldId id="1299"/>
            <p14:sldId id="1300"/>
            <p14:sldId id="1301"/>
            <p14:sldId id="1302"/>
            <p14:sldId id="1263"/>
            <p14:sldId id="1264"/>
            <p14:sldId id="1308"/>
            <p14:sldId id="1303"/>
            <p14:sldId id="1304"/>
            <p14:sldId id="1305"/>
            <p14:sldId id="1306"/>
            <p14:sldId id="1307"/>
            <p14:sldId id="1280"/>
            <p14:sldId id="1281"/>
            <p14:sldId id="1282"/>
            <p14:sldId id="1283"/>
            <p14:sldId id="1284"/>
            <p14:sldId id="1285"/>
            <p14:sldId id="1287"/>
            <p14:sldId id="1288"/>
            <p14:sldId id="1289"/>
            <p14:sldId id="1290"/>
            <p14:sldId id="1291"/>
            <p14:sldId id="1292"/>
            <p14:sldId id="1311"/>
            <p14:sldId id="13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2896"/>
    <a:srgbClr val="9FEBFE"/>
    <a:srgbClr val="323232"/>
    <a:srgbClr val="FFFFFF"/>
    <a:srgbClr val="D0AF5C"/>
    <a:srgbClr val="8D5906"/>
    <a:srgbClr val="120C01"/>
    <a:srgbClr val="FFA6A5"/>
    <a:srgbClr val="13FF19"/>
    <a:srgbClr val="C538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Estilo Claro 1 - Ênfas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2" autoAdjust="0"/>
    <p:restoredTop sz="78398" autoAdjust="0"/>
  </p:normalViewPr>
  <p:slideViewPr>
    <p:cSldViewPr snapToGrid="0" snapToObjects="1">
      <p:cViewPr varScale="1">
        <p:scale>
          <a:sx n="70" d="100"/>
          <a:sy n="70" d="100"/>
        </p:scale>
        <p:origin x="1116" y="5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20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9F0B5-FFA9-C741-949C-B2355AE01B54}" type="datetimeFigureOut">
              <a:rPr lang="pt-BR" smtClean="0"/>
              <a:t>27/11/2018</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93A5D-F9B9-BC47-924C-60B170C779B7}" type="slidenum">
              <a:rPr lang="pt-BR" smtClean="0"/>
              <a:t>‹nº›</a:t>
            </a:fld>
            <a:endParaRPr lang="pt-BR" dirty="0"/>
          </a:p>
        </p:txBody>
      </p:sp>
    </p:spTree>
    <p:extLst>
      <p:ext uri="{BB962C8B-B14F-4D97-AF65-F5344CB8AC3E}">
        <p14:creationId xmlns:p14="http://schemas.microsoft.com/office/powerpoint/2010/main" val="1273268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mtClean="0"/>
              <a:t>‘</a:t>
            </a:r>
            <a:endParaRPr lang="pt-BR" dirty="0"/>
          </a:p>
        </p:txBody>
      </p:sp>
      <p:sp>
        <p:nvSpPr>
          <p:cNvPr id="4" name="Espaço Reservado para Número de Slide 3"/>
          <p:cNvSpPr>
            <a:spLocks noGrp="1"/>
          </p:cNvSpPr>
          <p:nvPr>
            <p:ph type="sldNum" sz="quarter" idx="10"/>
          </p:nvPr>
        </p:nvSpPr>
        <p:spPr/>
        <p:txBody>
          <a:bodyPr/>
          <a:lstStyle/>
          <a:p>
            <a:pPr>
              <a:defRPr/>
            </a:pPr>
            <a:fld id="{81068C62-EAC1-47FB-BAD5-F8FCC87C0FB4}" type="slidenum">
              <a:rPr lang="en-US" smtClean="0">
                <a:latin typeface="Arial"/>
              </a:rPr>
              <a:pPr>
                <a:defRPr/>
              </a:pPr>
              <a:t>1</a:t>
            </a:fld>
            <a:endParaRPr lang="en-US">
              <a:latin typeface="Arial"/>
            </a:endParaRPr>
          </a:p>
        </p:txBody>
      </p:sp>
    </p:spTree>
    <p:extLst>
      <p:ext uri="{BB962C8B-B14F-4D97-AF65-F5344CB8AC3E}">
        <p14:creationId xmlns:p14="http://schemas.microsoft.com/office/powerpoint/2010/main" val="3739351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FD93A5D-F9B9-BC47-924C-60B170C779B7}" type="slidenum">
              <a:rPr lang="pt-BR" smtClean="0"/>
              <a:t>15</a:t>
            </a:fld>
            <a:endParaRPr lang="pt-BR" dirty="0"/>
          </a:p>
        </p:txBody>
      </p:sp>
    </p:spTree>
    <p:extLst>
      <p:ext uri="{BB962C8B-B14F-4D97-AF65-F5344CB8AC3E}">
        <p14:creationId xmlns:p14="http://schemas.microsoft.com/office/powerpoint/2010/main" val="1880280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FD93A5D-F9B9-BC47-924C-60B170C779B7}" type="slidenum">
              <a:rPr lang="pt-BR" smtClean="0"/>
              <a:t>17</a:t>
            </a:fld>
            <a:endParaRPr lang="pt-BR" dirty="0"/>
          </a:p>
        </p:txBody>
      </p:sp>
    </p:spTree>
    <p:extLst>
      <p:ext uri="{BB962C8B-B14F-4D97-AF65-F5344CB8AC3E}">
        <p14:creationId xmlns:p14="http://schemas.microsoft.com/office/powerpoint/2010/main" val="2994242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FD93A5D-F9B9-BC47-924C-60B170C779B7}" type="slidenum">
              <a:rPr lang="pt-BR" smtClean="0"/>
              <a:t>22</a:t>
            </a:fld>
            <a:endParaRPr lang="pt-BR" dirty="0"/>
          </a:p>
        </p:txBody>
      </p:sp>
    </p:spTree>
    <p:extLst>
      <p:ext uri="{BB962C8B-B14F-4D97-AF65-F5344CB8AC3E}">
        <p14:creationId xmlns:p14="http://schemas.microsoft.com/office/powerpoint/2010/main" val="378471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mtClean="0"/>
              <a:t>‘</a:t>
            </a:r>
            <a:endParaRPr lang="pt-BR" dirty="0"/>
          </a:p>
        </p:txBody>
      </p:sp>
      <p:sp>
        <p:nvSpPr>
          <p:cNvPr id="4" name="Espaço Reservado para Número de Slide 3"/>
          <p:cNvSpPr>
            <a:spLocks noGrp="1"/>
          </p:cNvSpPr>
          <p:nvPr>
            <p:ph type="sldNum" sz="quarter" idx="10"/>
          </p:nvPr>
        </p:nvSpPr>
        <p:spPr/>
        <p:txBody>
          <a:bodyPr/>
          <a:lstStyle/>
          <a:p>
            <a:pPr>
              <a:defRPr/>
            </a:pPr>
            <a:fld id="{81068C62-EAC1-47FB-BAD5-F8FCC87C0FB4}" type="slidenum">
              <a:rPr lang="en-US" smtClean="0">
                <a:latin typeface="Arial"/>
              </a:rPr>
              <a:pPr>
                <a:defRPr/>
              </a:pPr>
              <a:t>41</a:t>
            </a:fld>
            <a:endParaRPr lang="en-US">
              <a:latin typeface="Arial"/>
            </a:endParaRPr>
          </a:p>
        </p:txBody>
      </p:sp>
    </p:spTree>
    <p:extLst>
      <p:ext uri="{BB962C8B-B14F-4D97-AF65-F5344CB8AC3E}">
        <p14:creationId xmlns:p14="http://schemas.microsoft.com/office/powerpoint/2010/main" val="234156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kern="1200" dirty="0" smtClean="0">
                <a:solidFill>
                  <a:schemeClr val="tx1"/>
                </a:solidFill>
                <a:effectLst/>
                <a:latin typeface="+mn-lt"/>
                <a:ea typeface="+mn-ea"/>
                <a:cs typeface="+mn-cs"/>
              </a:rPr>
              <a:t>Primeiro Slide: </a:t>
            </a:r>
            <a:r>
              <a:rPr lang="pt-BR" sz="1200" kern="1200" dirty="0" smtClean="0">
                <a:solidFill>
                  <a:schemeClr val="tx1"/>
                </a:solidFill>
                <a:effectLst/>
                <a:latin typeface="+mn-lt"/>
                <a:ea typeface="+mn-ea"/>
                <a:cs typeface="+mn-cs"/>
              </a:rPr>
              <a:t>As primeiras coisas primeiro! Começamos pela cultura. De fato, estou apoiado em alguém bastante respeitado para falar sobre isso.</a:t>
            </a:r>
          </a:p>
          <a:p>
            <a:endParaRPr lang="pt-BR" dirty="0"/>
          </a:p>
        </p:txBody>
      </p:sp>
      <p:sp>
        <p:nvSpPr>
          <p:cNvPr id="4" name="Espaço Reservado para Número de Slide 3"/>
          <p:cNvSpPr>
            <a:spLocks noGrp="1"/>
          </p:cNvSpPr>
          <p:nvPr>
            <p:ph type="sldNum" sz="quarter" idx="10"/>
          </p:nvPr>
        </p:nvSpPr>
        <p:spPr/>
        <p:txBody>
          <a:bodyPr/>
          <a:lstStyle/>
          <a:p>
            <a:fld id="{E4A31B1B-219B-4ADD-9E1F-2C0486555024}" type="slidenum">
              <a:rPr lang="pt-BR" smtClean="0"/>
              <a:t>2</a:t>
            </a:fld>
            <a:endParaRPr lang="pt-BR"/>
          </a:p>
        </p:txBody>
      </p:sp>
    </p:spTree>
    <p:extLst>
      <p:ext uri="{BB962C8B-B14F-4D97-AF65-F5344CB8AC3E}">
        <p14:creationId xmlns:p14="http://schemas.microsoft.com/office/powerpoint/2010/main" val="2469275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Peter Drucker, conhecido como o pai da administração moderna, disse que a “Cultura devora a estratégia no café da manhã". De seus </a:t>
            </a:r>
            <a:r>
              <a:rPr lang="pt-BR" sz="1200" b="1" kern="1200" dirty="0" smtClean="0">
                <a:solidFill>
                  <a:schemeClr val="tx1"/>
                </a:solidFill>
                <a:effectLst/>
                <a:latin typeface="+mn-lt"/>
                <a:ea typeface="+mn-ea"/>
                <a:cs typeface="+mn-cs"/>
              </a:rPr>
              <a:t>muitos insights</a:t>
            </a:r>
            <a:r>
              <a:rPr lang="pt-BR" sz="1200" kern="1200" dirty="0" smtClean="0">
                <a:solidFill>
                  <a:schemeClr val="tx1"/>
                </a:solidFill>
                <a:effectLst/>
                <a:latin typeface="+mn-lt"/>
                <a:ea typeface="+mn-ea"/>
                <a:cs typeface="+mn-cs"/>
              </a:rPr>
              <a:t>, esse pode ter sido </a:t>
            </a:r>
            <a:r>
              <a:rPr lang="pt-BR" sz="1200" b="1" kern="1200" dirty="0" smtClean="0">
                <a:solidFill>
                  <a:schemeClr val="tx1"/>
                </a:solidFill>
                <a:effectLst/>
                <a:latin typeface="+mn-lt"/>
                <a:ea typeface="+mn-ea"/>
                <a:cs typeface="+mn-cs"/>
              </a:rPr>
              <a:t>o mais importante, por exemplo, para a ESTRATÉGIA e</a:t>
            </a:r>
            <a:r>
              <a:rPr lang="pt-BR" sz="1200" b="1" kern="1200" baseline="0" dirty="0" smtClean="0">
                <a:solidFill>
                  <a:schemeClr val="tx1"/>
                </a:solidFill>
                <a:effectLst/>
                <a:latin typeface="+mn-lt"/>
                <a:ea typeface="+mn-ea"/>
                <a:cs typeface="+mn-cs"/>
              </a:rPr>
              <a:t> para a</a:t>
            </a:r>
            <a:r>
              <a:rPr lang="pt-BR" sz="1200" b="1" kern="1200" dirty="0" smtClean="0">
                <a:solidFill>
                  <a:schemeClr val="tx1"/>
                </a:solidFill>
                <a:effectLst/>
                <a:latin typeface="+mn-lt"/>
                <a:ea typeface="+mn-ea"/>
                <a:cs typeface="+mn-cs"/>
              </a:rPr>
              <a:t> inovação</a:t>
            </a:r>
            <a:r>
              <a:rPr lang="pt-BR" sz="1200" kern="1200" dirty="0" smtClean="0">
                <a:solidFill>
                  <a:schemeClr val="tx1"/>
                </a:solidFill>
                <a:effectLst/>
                <a:latin typeface="+mn-lt"/>
                <a:ea typeface="+mn-ea"/>
                <a:cs typeface="+mn-cs"/>
              </a:rPr>
              <a:t>. </a:t>
            </a:r>
            <a:r>
              <a:rPr lang="pt-BR" sz="1200" b="1" kern="1200" dirty="0" smtClean="0">
                <a:solidFill>
                  <a:schemeClr val="tx1"/>
                </a:solidFill>
                <a:effectLst/>
                <a:latin typeface="+mn-lt"/>
                <a:ea typeface="+mn-ea"/>
                <a:cs typeface="+mn-cs"/>
              </a:rPr>
              <a:t>Que empresa não contempla a inovação em sua estratégia nos dias de hoje.</a:t>
            </a:r>
            <a:r>
              <a:rPr lang="pt-BR" sz="1200" kern="1200" dirty="0" smtClean="0">
                <a:solidFill>
                  <a:schemeClr val="tx1"/>
                </a:solidFill>
                <a:effectLst/>
                <a:latin typeface="+mn-lt"/>
                <a:ea typeface="+mn-ea"/>
                <a:cs typeface="+mn-cs"/>
              </a:rPr>
              <a:t> De fato, não conheço alguma. A</a:t>
            </a:r>
            <a:r>
              <a:rPr lang="pt-BR" sz="1200" b="1" kern="1200" dirty="0" smtClean="0">
                <a:solidFill>
                  <a:schemeClr val="tx1"/>
                </a:solidFill>
                <a:effectLst/>
                <a:latin typeface="+mn-lt"/>
                <a:ea typeface="+mn-ea"/>
                <a:cs typeface="+mn-cs"/>
              </a:rPr>
              <a:t>ssim como um pássaro não vê o ar, </a:t>
            </a:r>
            <a:r>
              <a:rPr lang="pt-BR" sz="1200" b="1" u="sng" kern="1200" dirty="0" smtClean="0">
                <a:solidFill>
                  <a:schemeClr val="tx1"/>
                </a:solidFill>
                <a:effectLst/>
                <a:latin typeface="+mn-lt"/>
                <a:ea typeface="+mn-ea"/>
                <a:cs typeface="+mn-cs"/>
              </a:rPr>
              <a:t>a cultura é muitas vezes invisível para nós</a:t>
            </a:r>
            <a:r>
              <a:rPr lang="pt-BR" sz="1200" kern="1200" dirty="0" smtClean="0">
                <a:solidFill>
                  <a:schemeClr val="tx1"/>
                </a:solidFill>
                <a:effectLst/>
                <a:latin typeface="+mn-lt"/>
                <a:ea typeface="+mn-ea"/>
                <a:cs typeface="+mn-cs"/>
              </a:rPr>
              <a:t>, que observamos o nosso ambiente com um grande viés. Ao contrário de técnicas e ferramentas, que podem ser ensinadas em um local externo, a cultura</a:t>
            </a:r>
            <a:r>
              <a:rPr lang="pt-BR" sz="1200" kern="1200" baseline="0" dirty="0" smtClean="0">
                <a:solidFill>
                  <a:schemeClr val="tx1"/>
                </a:solidFill>
                <a:effectLst/>
                <a:latin typeface="+mn-lt"/>
                <a:ea typeface="+mn-ea"/>
                <a:cs typeface="+mn-cs"/>
              </a:rPr>
              <a:t> precisa ser cultivada</a:t>
            </a:r>
            <a:endParaRPr lang="pt-BR" sz="1200" kern="1200" dirty="0" smtClean="0">
              <a:solidFill>
                <a:schemeClr val="tx1"/>
              </a:solidFill>
              <a:effectLst/>
              <a:latin typeface="+mn-lt"/>
              <a:ea typeface="+mn-ea"/>
              <a:cs typeface="+mn-cs"/>
            </a:endParaRPr>
          </a:p>
          <a:p>
            <a:r>
              <a:rPr lang="pt-BR" sz="1200" b="1"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E4A31B1B-219B-4ADD-9E1F-2C0486555024}" type="slidenum">
              <a:rPr lang="pt-BR" smtClean="0"/>
              <a:t>3</a:t>
            </a:fld>
            <a:endParaRPr lang="pt-BR"/>
          </a:p>
        </p:txBody>
      </p:sp>
    </p:spTree>
    <p:extLst>
      <p:ext uri="{BB962C8B-B14F-4D97-AF65-F5344CB8AC3E}">
        <p14:creationId xmlns:p14="http://schemas.microsoft.com/office/powerpoint/2010/main" val="428536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psicologia nos ensina que </a:t>
            </a:r>
            <a:r>
              <a:rPr lang="pt-BR" sz="1200" b="1" kern="1200" dirty="0" smtClean="0">
                <a:solidFill>
                  <a:schemeClr val="tx1"/>
                </a:solidFill>
                <a:effectLst/>
                <a:latin typeface="+mn-lt"/>
                <a:ea typeface="+mn-ea"/>
                <a:cs typeface="+mn-cs"/>
              </a:rPr>
              <a:t>nossas vidas estão cheias de pequenos atalhos de decisão, coisas que fazemos sem pensar,</a:t>
            </a:r>
            <a:r>
              <a:rPr lang="pt-BR" sz="1200" kern="1200" dirty="0" smtClean="0">
                <a:solidFill>
                  <a:schemeClr val="tx1"/>
                </a:solidFill>
                <a:effectLst/>
                <a:latin typeface="+mn-lt"/>
                <a:ea typeface="+mn-ea"/>
                <a:cs typeface="+mn-cs"/>
              </a:rPr>
              <a:t> como olhar o telefone celular, trocar marcha do carro ou acordar, escovar os dentes e tomar banho, são decisões “automáticas”. Se eu pensasse todas as alternativas para cada decisão mundana que fiz antes do café da manhã, nunca sairia de casa. Em vez disso, ficaria preso em casa, passando por um </a:t>
            </a:r>
            <a:r>
              <a:rPr lang="pt-BR" sz="1200" b="1" kern="1200" dirty="0" smtClean="0">
                <a:solidFill>
                  <a:schemeClr val="tx1"/>
                </a:solidFill>
                <a:effectLst/>
                <a:latin typeface="+mn-lt"/>
                <a:ea typeface="+mn-ea"/>
                <a:cs typeface="+mn-cs"/>
              </a:rPr>
              <a:t>atoleiro de procrastinação e indecisão </a:t>
            </a:r>
            <a:r>
              <a:rPr lang="pt-BR" sz="1200" kern="1200" dirty="0" smtClean="0">
                <a:solidFill>
                  <a:schemeClr val="tx1"/>
                </a:solidFill>
                <a:effectLst/>
                <a:latin typeface="+mn-lt"/>
                <a:ea typeface="+mn-ea"/>
                <a:cs typeface="+mn-cs"/>
              </a:rPr>
              <a:t>até a hora de dormir. Felizmente, porém, nós humanos evoluímos para contornar isso. Em vez de pensar demais nas decisões cotidianas, empregamos uma mistura de </a:t>
            </a:r>
            <a:r>
              <a:rPr lang="pt-BR" sz="1200" b="1" kern="1200" dirty="0" smtClean="0">
                <a:solidFill>
                  <a:schemeClr val="tx1"/>
                </a:solidFill>
                <a:effectLst/>
                <a:latin typeface="+mn-lt"/>
                <a:ea typeface="+mn-ea"/>
                <a:cs typeface="+mn-cs"/>
              </a:rPr>
              <a:t>hábitos</a:t>
            </a:r>
            <a:r>
              <a:rPr lang="pt-BR" sz="1200" kern="1200" dirty="0" smtClean="0">
                <a:solidFill>
                  <a:schemeClr val="tx1"/>
                </a:solidFill>
                <a:effectLst/>
                <a:latin typeface="+mn-lt"/>
                <a:ea typeface="+mn-ea"/>
                <a:cs typeface="+mn-cs"/>
              </a:rPr>
              <a:t>, </a:t>
            </a:r>
            <a:r>
              <a:rPr lang="pt-BR" sz="1200" b="1" kern="1200" dirty="0" smtClean="0">
                <a:solidFill>
                  <a:schemeClr val="tx1"/>
                </a:solidFill>
                <a:effectLst/>
                <a:latin typeface="+mn-lt"/>
                <a:ea typeface="+mn-ea"/>
                <a:cs typeface="+mn-cs"/>
              </a:rPr>
              <a:t>comportamentos padrão e atalhos mentais</a:t>
            </a:r>
            <a:r>
              <a:rPr lang="pt-BR" sz="1200" kern="1200" dirty="0" smtClean="0">
                <a:solidFill>
                  <a:schemeClr val="tx1"/>
                </a:solidFill>
                <a:effectLst/>
                <a:latin typeface="+mn-lt"/>
                <a:ea typeface="+mn-ea"/>
                <a:cs typeface="+mn-cs"/>
              </a:rPr>
              <a:t> para navegar com uma </a:t>
            </a:r>
            <a:r>
              <a:rPr lang="pt-BR" sz="1200" b="1" kern="1200" dirty="0" smtClean="0">
                <a:solidFill>
                  <a:schemeClr val="tx1"/>
                </a:solidFill>
                <a:effectLst/>
                <a:latin typeface="+mn-lt"/>
                <a:ea typeface="+mn-ea"/>
                <a:cs typeface="+mn-cs"/>
              </a:rPr>
              <a:t>interferência mínima de nosso eu consciente</a:t>
            </a:r>
            <a:r>
              <a:rPr lang="pt-BR" sz="1200" kern="1200" dirty="0" smtClean="0">
                <a:solidFill>
                  <a:schemeClr val="tx1"/>
                </a:solidFill>
                <a:effectLst/>
                <a:latin typeface="+mn-lt"/>
                <a:ea typeface="+mn-ea"/>
                <a:cs typeface="+mn-cs"/>
              </a:rPr>
              <a:t>. </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Esses </a:t>
            </a:r>
            <a:r>
              <a:rPr lang="pt-BR" sz="1200" b="1" kern="1200" dirty="0" smtClean="0">
                <a:solidFill>
                  <a:schemeClr val="tx1"/>
                </a:solidFill>
                <a:effectLst/>
                <a:latin typeface="+mn-lt"/>
                <a:ea typeface="+mn-ea"/>
                <a:cs typeface="+mn-cs"/>
              </a:rPr>
              <a:t>processos inconscientes nos permitem funcionar de forma muito eficaz</a:t>
            </a:r>
            <a:r>
              <a:rPr lang="pt-BR" sz="1200" kern="1200" dirty="0" smtClean="0">
                <a:solidFill>
                  <a:schemeClr val="tx1"/>
                </a:solidFill>
                <a:effectLst/>
                <a:latin typeface="+mn-lt"/>
                <a:ea typeface="+mn-ea"/>
                <a:cs typeface="+mn-cs"/>
              </a:rPr>
              <a:t>, sem analisar profundamente tudo. Uma razão óbvia é que isso libera nossa mente para tarefas importantes, interessantes e desafiadoras, </a:t>
            </a:r>
            <a:r>
              <a:rPr lang="pt-BR" sz="1200" b="1" kern="1200" dirty="0" smtClean="0">
                <a:solidFill>
                  <a:schemeClr val="tx1"/>
                </a:solidFill>
                <a:effectLst/>
                <a:latin typeface="+mn-lt"/>
                <a:ea typeface="+mn-ea"/>
                <a:cs typeface="+mn-cs"/>
              </a:rPr>
              <a:t>como a própria inovação. </a:t>
            </a:r>
            <a:endParaRPr lang="pt-BR" sz="1200" kern="1200" dirty="0" smtClean="0">
              <a:solidFill>
                <a:schemeClr val="tx1"/>
              </a:solidFill>
              <a:effectLst/>
              <a:latin typeface="+mn-lt"/>
              <a:ea typeface="+mn-ea"/>
              <a:cs typeface="+mn-cs"/>
            </a:endParaRPr>
          </a:p>
          <a:p>
            <a:endParaRPr lang="pt-BR" sz="120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E4A31B1B-219B-4ADD-9E1F-2C0486555024}" type="slidenum">
              <a:rPr lang="pt-BR" smtClean="0"/>
              <a:t>4</a:t>
            </a:fld>
            <a:endParaRPr lang="pt-BR"/>
          </a:p>
        </p:txBody>
      </p:sp>
    </p:spTree>
    <p:extLst>
      <p:ext uri="{BB962C8B-B14F-4D97-AF65-F5344CB8AC3E}">
        <p14:creationId xmlns:p14="http://schemas.microsoft.com/office/powerpoint/2010/main" val="403625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Eugene </a:t>
            </a:r>
            <a:r>
              <a:rPr lang="pt-BR" sz="1200" kern="1200" dirty="0" err="1" smtClean="0">
                <a:solidFill>
                  <a:schemeClr val="tx1"/>
                </a:solidFill>
                <a:effectLst/>
                <a:latin typeface="+mn-lt"/>
                <a:ea typeface="+mn-ea"/>
                <a:cs typeface="+mn-cs"/>
              </a:rPr>
              <a:t>Pauly</a:t>
            </a:r>
            <a:r>
              <a:rPr lang="pt-BR" sz="1200" kern="1200" dirty="0" smtClean="0">
                <a:solidFill>
                  <a:schemeClr val="tx1"/>
                </a:solidFill>
                <a:effectLst/>
                <a:latin typeface="+mn-lt"/>
                <a:ea typeface="+mn-ea"/>
                <a:cs typeface="+mn-cs"/>
              </a:rPr>
              <a:t> era um paciente idoso que teve problemas cerebrais causados por uma </a:t>
            </a:r>
            <a:r>
              <a:rPr lang="pt-BR" sz="1200" kern="1200" dirty="0" err="1" smtClean="0">
                <a:solidFill>
                  <a:schemeClr val="tx1"/>
                </a:solidFill>
                <a:effectLst/>
                <a:latin typeface="+mn-lt"/>
                <a:ea typeface="+mn-ea"/>
                <a:cs typeface="+mn-cs"/>
              </a:rPr>
              <a:t>cefalite</a:t>
            </a:r>
            <a:r>
              <a:rPr lang="pt-BR" sz="1200" kern="1200" dirty="0" smtClean="0">
                <a:solidFill>
                  <a:schemeClr val="tx1"/>
                </a:solidFill>
                <a:effectLst/>
                <a:latin typeface="+mn-lt"/>
                <a:ea typeface="+mn-ea"/>
                <a:cs typeface="+mn-cs"/>
              </a:rPr>
              <a:t> viral e por isso perdeu a capacidade de usar uma parte do seu cérebro. Todo o resto do seu cérebro continuou funcionando normalmente, mas sua memória ficou prejudicada. Ele se tornou incapaz de se lembrar de qualquer coisa que tivesse ocorrido após 1960, mas se lembrava de tudo que aconteceu antes disso. Ele se transformou em um homem incapaz de aprender coisas novas e, em segundos, esquecia o que havia ocorrido no momento anterior. Eugene não se lembrava nem onde ficava seu quarto ou a cozinha em sua própria casa.</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Diariamente, para exercitar-se, sua esposa o levava para caminhadas ao redor do quarteirão. Porém, um dia, Eugene desapareceu e sua esposa ficou desesperada. Sua perda de memória poderia fazer com que ele se perdesse e nunca mais voltasse para casa. Quando</a:t>
            </a:r>
            <a:r>
              <a:rPr lang="pt-BR" sz="1200" kern="1200" baseline="0" dirty="0" smtClean="0">
                <a:solidFill>
                  <a:schemeClr val="tx1"/>
                </a:solidFill>
                <a:effectLst/>
                <a:latin typeface="+mn-lt"/>
                <a:ea typeface="+mn-ea"/>
                <a:cs typeface="+mn-cs"/>
              </a:rPr>
              <a:t> ela entrou em casa para chamar a polícia, encontrou Eugene sentado na poltrona assistindo TV.</a:t>
            </a:r>
            <a:r>
              <a:rPr lang="pt-BR" sz="1200" kern="1200" dirty="0" smtClean="0">
                <a:solidFill>
                  <a:schemeClr val="tx1"/>
                </a:solidFill>
                <a:effectLst/>
                <a:latin typeface="+mn-lt"/>
                <a:ea typeface="+mn-ea"/>
                <a:cs typeface="+mn-cs"/>
              </a:rPr>
              <a:t> 15 minutos, seguindo sua rota diária, ele conseguiu retornar para casa. Alguns dias depois, Eugene já era capaz de fazer o percurso sozinho. Isso fez com que os cientistas o estudassem e descobrissem que os hábitos, suas práticas rotineiras, são armazenadas em uma área do cérebro totalmente diferente do lobo temporal, responsável pela memória. Isso provou que nós aprendemos e tomamos decisões inconscientes sem a necessidade de nos lembrarmos sobre os fatos que levaram àquela decisão ou aprendizado </a:t>
            </a:r>
            <a:endParaRPr lang="pt-BR" dirty="0"/>
          </a:p>
        </p:txBody>
      </p:sp>
      <p:sp>
        <p:nvSpPr>
          <p:cNvPr id="4" name="Espaço Reservado para Número de Slide 3"/>
          <p:cNvSpPr>
            <a:spLocks noGrp="1"/>
          </p:cNvSpPr>
          <p:nvPr>
            <p:ph type="sldNum" sz="quarter" idx="10"/>
          </p:nvPr>
        </p:nvSpPr>
        <p:spPr/>
        <p:txBody>
          <a:bodyPr/>
          <a:lstStyle/>
          <a:p>
            <a:fld id="{E4A31B1B-219B-4ADD-9E1F-2C0486555024}" type="slidenum">
              <a:rPr lang="pt-BR" smtClean="0"/>
              <a:t>5</a:t>
            </a:fld>
            <a:endParaRPr lang="pt-BR"/>
          </a:p>
        </p:txBody>
      </p:sp>
    </p:spTree>
    <p:extLst>
      <p:ext uri="{BB962C8B-B14F-4D97-AF65-F5344CB8AC3E}">
        <p14:creationId xmlns:p14="http://schemas.microsoft.com/office/powerpoint/2010/main" val="502119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No entanto, nosso cérebro também lida com muitas decisões praticamente invisíveis que acontecem dentro e ao redor do processo de inovação. Não quero dizer se devo selecionar o protótipo A ou B para o lançamento, ou se você deve gastar 100 mil em uma determinada pesquisa de consumidor. </a:t>
            </a:r>
            <a:r>
              <a:rPr lang="pt-BR" sz="1200" b="1" kern="1200" dirty="0" smtClean="0">
                <a:solidFill>
                  <a:schemeClr val="tx1"/>
                </a:solidFill>
                <a:effectLst/>
                <a:latin typeface="+mn-lt"/>
                <a:ea typeface="+mn-ea"/>
                <a:cs typeface="+mn-cs"/>
              </a:rPr>
              <a:t>Em vez disso, estou falando de comportamentos e decisões cotidianas mais suaves, mais discretas. Por exemplo, qual é a nossa reação 'instintiva' a um experimento fracassado ou resultado surpreendente, pedimos automaticamente permissão, ou buscamos perdão?  Qual opinião realmente ouvimos numa reunião?  O que nos leva a examinar o tempo todo nosso correio enquanto as pessoas estão falando? Qual nossa reação quando um colaborador de nossa equipe comete um erro ou assume não conhecer algo? </a:t>
            </a:r>
            <a:r>
              <a:rPr lang="pt-BR" sz="1200" b="1" kern="1200" smtClean="0">
                <a:solidFill>
                  <a:schemeClr val="tx1"/>
                </a:solidFill>
                <a:effectLst/>
                <a:latin typeface="+mn-lt"/>
                <a:ea typeface="+mn-ea"/>
                <a:cs typeface="+mn-cs"/>
              </a:rPr>
              <a:t>POR EXEMPLO, </a:t>
            </a:r>
            <a:r>
              <a:rPr lang="pt-BR" sz="1200" b="1" kern="1200" baseline="0" smtClean="0">
                <a:solidFill>
                  <a:schemeClr val="tx1"/>
                </a:solidFill>
                <a:effectLst/>
                <a:latin typeface="+mn-lt"/>
                <a:ea typeface="+mn-ea"/>
                <a:cs typeface="+mn-cs"/>
              </a:rPr>
              <a:t>EM </a:t>
            </a:r>
            <a:r>
              <a:rPr lang="pt-BR" sz="1200" b="1" kern="1200" baseline="0" dirty="0" smtClean="0">
                <a:solidFill>
                  <a:schemeClr val="tx1"/>
                </a:solidFill>
                <a:effectLst/>
                <a:latin typeface="+mn-lt"/>
                <a:ea typeface="+mn-ea"/>
                <a:cs typeface="+mn-cs"/>
              </a:rPr>
              <a:t>UMA CULTURA EM QUE O COMPORTAMENTO DE UM GRUPO </a:t>
            </a:r>
            <a:r>
              <a:rPr lang="pt-BR" sz="1200" b="1" kern="1200" baseline="0" smtClean="0">
                <a:solidFill>
                  <a:schemeClr val="tx1"/>
                </a:solidFill>
                <a:effectLst/>
                <a:latin typeface="+mn-lt"/>
                <a:ea typeface="+mn-ea"/>
                <a:cs typeface="+mn-cs"/>
              </a:rPr>
              <a:t>É DETERMINADO PELO PIOR COMPORTAMENTO QUE UM INTEGRANTE DAQUELE GRUPO PODE TER (EXEMPLO, VÍDEOS BLOQUEADOS).</a:t>
            </a:r>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quanto estamos, e digo “</a:t>
            </a:r>
            <a:r>
              <a:rPr lang="pt-BR" sz="1200" b="1" kern="1200" dirty="0" smtClean="0">
                <a:solidFill>
                  <a:schemeClr val="tx1"/>
                </a:solidFill>
                <a:effectLst/>
                <a:latin typeface="+mn-lt"/>
                <a:ea typeface="+mn-ea"/>
                <a:cs typeface="+mn-cs"/>
              </a:rPr>
              <a:t>estamos</a:t>
            </a:r>
            <a:r>
              <a:rPr lang="pt-BR" sz="1200" kern="1200" dirty="0" smtClean="0">
                <a:solidFill>
                  <a:schemeClr val="tx1"/>
                </a:solidFill>
                <a:effectLst/>
                <a:latin typeface="+mn-lt"/>
                <a:ea typeface="+mn-ea"/>
                <a:cs typeface="+mn-cs"/>
              </a:rPr>
              <a:t>” porque</a:t>
            </a:r>
            <a:r>
              <a:rPr lang="pt-BR" sz="1200" b="1" kern="1200" dirty="0" smtClean="0">
                <a:solidFill>
                  <a:schemeClr val="tx1"/>
                </a:solidFill>
                <a:effectLst/>
                <a:latin typeface="+mn-lt"/>
                <a:ea typeface="+mn-ea"/>
                <a:cs typeface="+mn-cs"/>
              </a:rPr>
              <a:t> somos parte da cultura, assim como a cultura é parte de nós</a:t>
            </a:r>
            <a:r>
              <a:rPr lang="pt-BR" sz="1200" kern="1200" dirty="0" smtClean="0">
                <a:solidFill>
                  <a:schemeClr val="tx1"/>
                </a:solidFill>
                <a:effectLst/>
                <a:latin typeface="+mn-lt"/>
                <a:ea typeface="+mn-ea"/>
                <a:cs typeface="+mn-cs"/>
              </a:rPr>
              <a:t>, O quanto, de fato, estamos tão submersos em nosso viés, que não conseguimos enxergar algo de forma diferente, sob uma nova lente, e “reaprender”. </a:t>
            </a:r>
          </a:p>
          <a:p>
            <a:endParaRPr lang="pt-BR" sz="120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E4A31B1B-219B-4ADD-9E1F-2C0486555024}" type="slidenum">
              <a:rPr lang="pt-BR" smtClean="0"/>
              <a:t>6</a:t>
            </a:fld>
            <a:endParaRPr lang="pt-BR"/>
          </a:p>
        </p:txBody>
      </p:sp>
    </p:spTree>
    <p:extLst>
      <p:ext uri="{BB962C8B-B14F-4D97-AF65-F5344CB8AC3E}">
        <p14:creationId xmlns:p14="http://schemas.microsoft.com/office/powerpoint/2010/main" val="1485820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Estratégia é mais sobre o que fazemos quando pensamos sobre uma decisão. A cultura é mais sobre o que fazemos quando não o fazemos.</a:t>
            </a:r>
            <a:r>
              <a:rPr lang="pt-BR" sz="1200" kern="1200" dirty="0" smtClean="0">
                <a:solidFill>
                  <a:schemeClr val="tx1"/>
                </a:solidFill>
                <a:effectLst/>
                <a:latin typeface="+mn-lt"/>
                <a:ea typeface="+mn-ea"/>
                <a:cs typeface="+mn-cs"/>
              </a:rPr>
              <a:t> Ninguém sabe exatamente que porcentagem de nossas decisões diárias ocorrem acima e abaixo da conscientização, mas estimativas típicas sugerem que mais de</a:t>
            </a:r>
            <a:r>
              <a:rPr lang="pt-BR" sz="1200" b="1" kern="1200" dirty="0" smtClean="0">
                <a:solidFill>
                  <a:schemeClr val="tx1"/>
                </a:solidFill>
                <a:effectLst/>
                <a:latin typeface="+mn-lt"/>
                <a:ea typeface="+mn-ea"/>
                <a:cs typeface="+mn-cs"/>
              </a:rPr>
              <a:t> 90% das decisões ocorrem principalmente abaixo de nossa conscientização.</a:t>
            </a:r>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Então, voltando ao círculo completo da citação de Drucker, isso torna a cultura potencialmente muito mais importante do que a estratégia. </a:t>
            </a:r>
            <a:endParaRPr lang="pt-BR" dirty="0"/>
          </a:p>
        </p:txBody>
      </p:sp>
      <p:sp>
        <p:nvSpPr>
          <p:cNvPr id="4" name="Espaço Reservado para Número de Slide 3"/>
          <p:cNvSpPr>
            <a:spLocks noGrp="1"/>
          </p:cNvSpPr>
          <p:nvPr>
            <p:ph type="sldNum" sz="quarter" idx="10"/>
          </p:nvPr>
        </p:nvSpPr>
        <p:spPr/>
        <p:txBody>
          <a:bodyPr/>
          <a:lstStyle/>
          <a:p>
            <a:fld id="{E4A31B1B-219B-4ADD-9E1F-2C0486555024}" type="slidenum">
              <a:rPr lang="pt-BR" smtClean="0"/>
              <a:t>11</a:t>
            </a:fld>
            <a:endParaRPr lang="pt-BR"/>
          </a:p>
        </p:txBody>
      </p:sp>
    </p:spTree>
    <p:extLst>
      <p:ext uri="{BB962C8B-B14F-4D97-AF65-F5344CB8AC3E}">
        <p14:creationId xmlns:p14="http://schemas.microsoft.com/office/powerpoint/2010/main" val="1105369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Finalmente, construir uma cultura é uma maratona, não um </a:t>
            </a:r>
            <a:r>
              <a:rPr lang="pt-BR" sz="1200" kern="1200" dirty="0" err="1">
                <a:solidFill>
                  <a:schemeClr val="tx1"/>
                </a:solidFill>
                <a:effectLst/>
                <a:latin typeface="+mn-lt"/>
                <a:ea typeface="+mn-ea"/>
                <a:cs typeface="+mn-cs"/>
              </a:rPr>
              <a:t>sprint</a:t>
            </a:r>
            <a:r>
              <a:rPr lang="pt-BR" sz="1200" kern="1200" dirty="0">
                <a:solidFill>
                  <a:schemeClr val="tx1"/>
                </a:solidFill>
                <a:effectLst/>
                <a:latin typeface="+mn-lt"/>
                <a:ea typeface="+mn-ea"/>
                <a:cs typeface="+mn-cs"/>
              </a:rPr>
              <a:t>. A cultura é mais do que uma declaração de propósito ou uma palavra da moda. Deve ser autêntico, fundamentado em valores centrais de uma organização e ser consistente. </a:t>
            </a:r>
          </a:p>
          <a:p>
            <a:endParaRPr lang="pt-BR" dirty="0"/>
          </a:p>
        </p:txBody>
      </p:sp>
      <p:sp>
        <p:nvSpPr>
          <p:cNvPr id="4" name="Espaço Reservado para Número de Slide 3"/>
          <p:cNvSpPr>
            <a:spLocks noGrp="1"/>
          </p:cNvSpPr>
          <p:nvPr>
            <p:ph type="sldNum" sz="quarter" idx="10"/>
          </p:nvPr>
        </p:nvSpPr>
        <p:spPr/>
        <p:txBody>
          <a:bodyPr/>
          <a:lstStyle/>
          <a:p>
            <a:fld id="{E4A31B1B-219B-4ADD-9E1F-2C0486555024}" type="slidenum">
              <a:rPr lang="pt-BR" smtClean="0"/>
              <a:t>12</a:t>
            </a:fld>
            <a:endParaRPr lang="pt-BR"/>
          </a:p>
        </p:txBody>
      </p:sp>
    </p:spTree>
    <p:extLst>
      <p:ext uri="{BB962C8B-B14F-4D97-AF65-F5344CB8AC3E}">
        <p14:creationId xmlns:p14="http://schemas.microsoft.com/office/powerpoint/2010/main" val="2490760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Você pode mudar a cultura, mas não através de um memorando ou papel branco. No entanto, em parte porque opera principalmente abaixo da nossa consciência, e cresce lentamente, como uma árvore com raízes profundas, quando você acerta, é altamente </a:t>
            </a:r>
            <a:r>
              <a:rPr lang="pt-BR" sz="1200" kern="1200" dirty="0" err="1" smtClean="0">
                <a:solidFill>
                  <a:schemeClr val="tx1"/>
                </a:solidFill>
                <a:effectLst/>
                <a:latin typeface="+mn-lt"/>
                <a:ea typeface="+mn-ea"/>
                <a:cs typeface="+mn-cs"/>
              </a:rPr>
              <a:t>resiliente</a:t>
            </a:r>
            <a:r>
              <a:rPr lang="pt-BR" sz="1200" kern="1200" dirty="0" smtClean="0">
                <a:solidFill>
                  <a:schemeClr val="tx1"/>
                </a:solidFill>
                <a:effectLst/>
                <a:latin typeface="+mn-lt"/>
                <a:ea typeface="+mn-ea"/>
                <a:cs typeface="+mn-cs"/>
              </a:rPr>
              <a:t>.</a:t>
            </a:r>
          </a:p>
          <a:p>
            <a:endParaRPr lang="pt-BR" dirty="0"/>
          </a:p>
        </p:txBody>
      </p:sp>
      <p:sp>
        <p:nvSpPr>
          <p:cNvPr id="4" name="Espaço Reservado para Número de Slide 3"/>
          <p:cNvSpPr>
            <a:spLocks noGrp="1"/>
          </p:cNvSpPr>
          <p:nvPr>
            <p:ph type="sldNum" sz="quarter" idx="10"/>
          </p:nvPr>
        </p:nvSpPr>
        <p:spPr/>
        <p:txBody>
          <a:bodyPr/>
          <a:lstStyle/>
          <a:p>
            <a:fld id="{E4A31B1B-219B-4ADD-9E1F-2C0486555024}" type="slidenum">
              <a:rPr lang="pt-BR" smtClean="0"/>
              <a:t>13</a:t>
            </a:fld>
            <a:endParaRPr lang="pt-BR"/>
          </a:p>
        </p:txBody>
      </p:sp>
    </p:spTree>
    <p:extLst>
      <p:ext uri="{BB962C8B-B14F-4D97-AF65-F5344CB8AC3E}">
        <p14:creationId xmlns:p14="http://schemas.microsoft.com/office/powerpoint/2010/main" val="233409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pt-BR"/>
              <a:t>Clique para editar estilo do título mestre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11/27/2018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72526" y="1114806"/>
            <a:ext cx="9536007" cy="523220"/>
          </a:xfrm>
        </p:spPr>
        <p:txBody>
          <a:bodyPr lIns="0" tIns="0" rIns="0" bIns="0"/>
          <a:lstStyle>
            <a:lvl1pPr>
              <a:defRPr sz="3400" b="0" i="0">
                <a:solidFill>
                  <a:srgbClr val="57575A"/>
                </a:solidFill>
                <a:latin typeface="Calibri"/>
                <a:cs typeface="Calibri"/>
              </a:defRPr>
            </a:lvl1pPr>
          </a:lstStyle>
          <a:p>
            <a:endParaRPr/>
          </a:p>
        </p:txBody>
      </p:sp>
      <p:sp>
        <p:nvSpPr>
          <p:cNvPr id="3" name="Holder 3"/>
          <p:cNvSpPr>
            <a:spLocks noGrp="1"/>
          </p:cNvSpPr>
          <p:nvPr>
            <p:ph type="body" idx="1"/>
          </p:nvPr>
        </p:nvSpPr>
        <p:spPr>
          <a:xfrm>
            <a:off x="1472526" y="1114806"/>
            <a:ext cx="9536007" cy="523220"/>
          </a:xfrm>
        </p:spPr>
        <p:txBody>
          <a:bodyPr lIns="0" tIns="0" rIns="0" bIns="0"/>
          <a:lstStyle>
            <a:lvl1pPr>
              <a:defRPr sz="3400" b="0" i="0">
                <a:solidFill>
                  <a:srgbClr val="57575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11/27/2018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25399">
              <a:lnSpc>
                <a:spcPts val="1435"/>
              </a:lnSpc>
            </a:pPr>
            <a:fld id="{81D60167-4931-47E6-BA6A-407CBD079E47}" type="slidenum">
              <a:rPr lang="pt-BR" smtClean="0">
                <a:solidFill>
                  <a:prstClr val="black"/>
                </a:solidFill>
              </a:rPr>
              <a:pPr marL="25399">
                <a:lnSpc>
                  <a:spcPts val="1435"/>
                </a:lnSpc>
              </a:pPr>
              <a:t>‹nº›</a:t>
            </a:fld>
            <a:endParaRPr lang="pt-BR" dirty="0">
              <a:solidFill>
                <a:prstClr val="black"/>
              </a:solidFill>
            </a:endParaRPr>
          </a:p>
        </p:txBody>
      </p:sp>
    </p:spTree>
    <p:extLst>
      <p:ext uri="{BB962C8B-B14F-4D97-AF65-F5344CB8AC3E}">
        <p14:creationId xmlns:p14="http://schemas.microsoft.com/office/powerpoint/2010/main" val="4210609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9F5DE"/>
          </a:solidFill>
        </p:spPr>
        <p:txBody>
          <a:bodyPr wrap="square" lIns="0" tIns="0" rIns="0" bIns="0" rtlCol="0"/>
          <a:lstStyle/>
          <a:p>
            <a:pPr defTabSz="914400"/>
            <a:endParaRPr>
              <a:solidFill>
                <a:prstClr val="black"/>
              </a:solidFill>
            </a:endParaRPr>
          </a:p>
        </p:txBody>
      </p:sp>
      <p:sp>
        <p:nvSpPr>
          <p:cNvPr id="17" name="bk object 17"/>
          <p:cNvSpPr/>
          <p:nvPr/>
        </p:nvSpPr>
        <p:spPr>
          <a:xfrm>
            <a:off x="0" y="3357371"/>
            <a:ext cx="12192000" cy="3500626"/>
          </a:xfrm>
          <a:prstGeom prst="rect">
            <a:avLst/>
          </a:prstGeom>
          <a:blipFill>
            <a:blip r:embed="rId2" cstate="print"/>
            <a:stretch>
              <a:fillRect/>
            </a:stretch>
          </a:blipFill>
        </p:spPr>
        <p:txBody>
          <a:bodyPr wrap="square" lIns="0" tIns="0" rIns="0" bIns="0" rtlCol="0"/>
          <a:lstStyle/>
          <a:p>
            <a:pPr defTabSz="914400"/>
            <a:endParaRPr>
              <a:solidFill>
                <a:prstClr val="black"/>
              </a:solidFill>
            </a:endParaRPr>
          </a:p>
        </p:txBody>
      </p:sp>
      <p:sp>
        <p:nvSpPr>
          <p:cNvPr id="18" name="bk object 18"/>
          <p:cNvSpPr/>
          <p:nvPr/>
        </p:nvSpPr>
        <p:spPr>
          <a:xfrm>
            <a:off x="5760720" y="3212592"/>
            <a:ext cx="3982720" cy="1511808"/>
          </a:xfrm>
          <a:prstGeom prst="rect">
            <a:avLst/>
          </a:prstGeom>
          <a:blipFill>
            <a:blip r:embed="rId3" cstate="print"/>
            <a:stretch>
              <a:fillRect/>
            </a:stretch>
          </a:blipFill>
        </p:spPr>
        <p:txBody>
          <a:bodyPr wrap="square" lIns="0" tIns="0" rIns="0" bIns="0" rtlCol="0"/>
          <a:lstStyle/>
          <a:p>
            <a:pPr defTabSz="914400"/>
            <a:endParaRPr>
              <a:solidFill>
                <a:prstClr val="black"/>
              </a:solidFill>
            </a:endParaRPr>
          </a:p>
        </p:txBody>
      </p:sp>
      <p:sp>
        <p:nvSpPr>
          <p:cNvPr id="19" name="bk object 19"/>
          <p:cNvSpPr/>
          <p:nvPr/>
        </p:nvSpPr>
        <p:spPr>
          <a:xfrm>
            <a:off x="3791711" y="1264919"/>
            <a:ext cx="4224528" cy="1583436"/>
          </a:xfrm>
          <a:prstGeom prst="rect">
            <a:avLst/>
          </a:prstGeom>
          <a:blipFill>
            <a:blip r:embed="rId4" cstate="print"/>
            <a:stretch>
              <a:fillRect/>
            </a:stretch>
          </a:blipFill>
        </p:spPr>
        <p:txBody>
          <a:bodyPr wrap="square" lIns="0" tIns="0" rIns="0" bIns="0" rtlCol="0"/>
          <a:lstStyle/>
          <a:p>
            <a:pPr defTabSz="914400"/>
            <a:endParaRPr>
              <a:solidFill>
                <a:prstClr val="black"/>
              </a:solidFill>
            </a:endParaRPr>
          </a:p>
        </p:txBody>
      </p:sp>
      <p:sp>
        <p:nvSpPr>
          <p:cNvPr id="20" name="bk object 20"/>
          <p:cNvSpPr/>
          <p:nvPr/>
        </p:nvSpPr>
        <p:spPr>
          <a:xfrm>
            <a:off x="349503" y="260604"/>
            <a:ext cx="3058160" cy="1584960"/>
          </a:xfrm>
          <a:prstGeom prst="rect">
            <a:avLst/>
          </a:prstGeom>
          <a:blipFill>
            <a:blip r:embed="rId5" cstate="print"/>
            <a:stretch>
              <a:fillRect/>
            </a:stretch>
          </a:blipFill>
        </p:spPr>
        <p:txBody>
          <a:bodyPr wrap="square" lIns="0" tIns="0" rIns="0" bIns="0" rtlCol="0"/>
          <a:lstStyle/>
          <a:p>
            <a:pPr defTabSz="914400"/>
            <a:endParaRPr>
              <a:solidFill>
                <a:prstClr val="black"/>
              </a:solidFill>
            </a:endParaRPr>
          </a:p>
        </p:txBody>
      </p:sp>
      <p:sp>
        <p:nvSpPr>
          <p:cNvPr id="2" name="Holder 2"/>
          <p:cNvSpPr>
            <a:spLocks noGrp="1"/>
          </p:cNvSpPr>
          <p:nvPr>
            <p:ph type="title"/>
          </p:nvPr>
        </p:nvSpPr>
        <p:spPr>
          <a:xfrm>
            <a:off x="1472526" y="1114806"/>
            <a:ext cx="9536007" cy="523220"/>
          </a:xfrm>
        </p:spPr>
        <p:txBody>
          <a:bodyPr lIns="0" tIns="0" rIns="0" bIns="0"/>
          <a:lstStyle>
            <a:lvl1pPr>
              <a:defRPr sz="3400" b="0" i="0">
                <a:solidFill>
                  <a:srgbClr val="57575A"/>
                </a:solidFill>
                <a:latin typeface="Calibri"/>
                <a:cs typeface="Calibri"/>
              </a:defRPr>
            </a:lvl1pPr>
          </a:lstStyle>
          <a:p>
            <a:endParaRPr/>
          </a:p>
        </p:txBody>
      </p:sp>
      <p:sp>
        <p:nvSpPr>
          <p:cNvPr id="3" name="Holder 3"/>
          <p:cNvSpPr>
            <a:spLocks noGrp="1"/>
          </p:cNvSpPr>
          <p:nvPr>
            <p:ph sz="half" idx="2"/>
          </p:nvPr>
        </p:nvSpPr>
        <p:spPr>
          <a:xfrm>
            <a:off x="609600" y="1577340"/>
            <a:ext cx="5303520" cy="5232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232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11/27/2018</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25399">
              <a:lnSpc>
                <a:spcPts val="1435"/>
              </a:lnSpc>
            </a:pPr>
            <a:fld id="{81D60167-4931-47E6-BA6A-407CBD079E47}" type="slidenum">
              <a:rPr lang="pt-BR" smtClean="0">
                <a:solidFill>
                  <a:prstClr val="black"/>
                </a:solidFill>
              </a:rPr>
              <a:pPr marL="25399">
                <a:lnSpc>
                  <a:spcPts val="1435"/>
                </a:lnSpc>
              </a:pPr>
              <a:t>‹nº›</a:t>
            </a:fld>
            <a:endParaRPr lang="pt-BR" dirty="0">
              <a:solidFill>
                <a:prstClr val="black"/>
              </a:solidFill>
            </a:endParaRPr>
          </a:p>
        </p:txBody>
      </p:sp>
    </p:spTree>
    <p:extLst>
      <p:ext uri="{BB962C8B-B14F-4D97-AF65-F5344CB8AC3E}">
        <p14:creationId xmlns:p14="http://schemas.microsoft.com/office/powerpoint/2010/main" val="1166048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72526" y="1114806"/>
            <a:ext cx="9536007" cy="523220"/>
          </a:xfrm>
        </p:spPr>
        <p:txBody>
          <a:bodyPr lIns="0" tIns="0" rIns="0" bIns="0"/>
          <a:lstStyle>
            <a:lvl1pPr>
              <a:defRPr sz="3400" b="0" i="0">
                <a:solidFill>
                  <a:srgbClr val="57575A"/>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11/27/2018</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25399">
              <a:lnSpc>
                <a:spcPts val="1435"/>
              </a:lnSpc>
            </a:pPr>
            <a:fld id="{81D60167-4931-47E6-BA6A-407CBD079E47}" type="slidenum">
              <a:rPr lang="pt-BR" smtClean="0">
                <a:solidFill>
                  <a:prstClr val="black"/>
                </a:solidFill>
              </a:rPr>
              <a:pPr marL="25399">
                <a:lnSpc>
                  <a:spcPts val="1435"/>
                </a:lnSpc>
              </a:pPr>
              <a:t>‹nº›</a:t>
            </a:fld>
            <a:endParaRPr lang="pt-BR" dirty="0">
              <a:solidFill>
                <a:prstClr val="black"/>
              </a:solidFill>
            </a:endParaRPr>
          </a:p>
        </p:txBody>
      </p:sp>
    </p:spTree>
    <p:extLst>
      <p:ext uri="{BB962C8B-B14F-4D97-AF65-F5344CB8AC3E}">
        <p14:creationId xmlns:p14="http://schemas.microsoft.com/office/powerpoint/2010/main" val="1536988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11/27/2018</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25399">
              <a:lnSpc>
                <a:spcPts val="1435"/>
              </a:lnSpc>
            </a:pPr>
            <a:fld id="{81D60167-4931-47E6-BA6A-407CBD079E47}" type="slidenum">
              <a:rPr lang="pt-BR" smtClean="0">
                <a:solidFill>
                  <a:prstClr val="black"/>
                </a:solidFill>
              </a:rPr>
              <a:pPr marL="25399">
                <a:lnSpc>
                  <a:spcPts val="1435"/>
                </a:lnSpc>
              </a:pPr>
              <a:t>‹nº›</a:t>
            </a:fld>
            <a:endParaRPr lang="pt-BR" dirty="0">
              <a:solidFill>
                <a:prstClr val="black"/>
              </a:solidFill>
            </a:endParaRPr>
          </a:p>
        </p:txBody>
      </p:sp>
    </p:spTree>
    <p:extLst>
      <p:ext uri="{BB962C8B-B14F-4D97-AF65-F5344CB8AC3E}">
        <p14:creationId xmlns:p14="http://schemas.microsoft.com/office/powerpoint/2010/main" val="2947868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77947"/>
            <a:ext cx="2804160" cy="276999"/>
          </a:xfrm>
        </p:spPr>
        <p:txBody>
          <a:bodyPr/>
          <a:lstStyle/>
          <a:p>
            <a:fld id="{B61BEF0D-F0BB-DE4B-95CE-6DB70DBA9567}" type="datetimeFigureOut">
              <a:rPr lang="en-US" dirty="0">
                <a:solidFill>
                  <a:prstClr val="black">
                    <a:tint val="75000"/>
                  </a:prstClr>
                </a:solidFill>
              </a:rPr>
              <a:pPr/>
              <a:t>11/27/2018</a:t>
            </a:fld>
            <a:endParaRPr lang="en-US" dirty="0">
              <a:solidFill>
                <a:prstClr val="black">
                  <a:tint val="75000"/>
                </a:prstClr>
              </a:solidFill>
            </a:endParaRPr>
          </a:p>
        </p:txBody>
      </p:sp>
      <p:sp>
        <p:nvSpPr>
          <p:cNvPr id="3" name="Footer Placeholder 2"/>
          <p:cNvSpPr>
            <a:spLocks noGrp="1"/>
          </p:cNvSpPr>
          <p:nvPr>
            <p:ph type="ftr" sz="quarter" idx="11"/>
          </p:nvPr>
        </p:nvSpPr>
        <p:spPr>
          <a:xfrm>
            <a:off x="4145280" y="6377947"/>
            <a:ext cx="3901440" cy="276999"/>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11558357" y="6453407"/>
            <a:ext cx="308187" cy="215444"/>
          </a:xfrm>
        </p:spPr>
        <p:txBody>
          <a:bodyPr/>
          <a:lstStyle/>
          <a:p>
            <a:fld id="{D57F1E4F-1CFF-5643-939E-217C01CDF565}" type="slidenum">
              <a:rPr lang="en-US" dirty="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980104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8"/>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71484" indent="0" algn="ctr">
              <a:buNone/>
              <a:defRPr>
                <a:solidFill>
                  <a:schemeClr val="tx1">
                    <a:tint val="75000"/>
                  </a:schemeClr>
                </a:solidFill>
              </a:defRPr>
            </a:lvl2pPr>
            <a:lvl3pPr marL="742968" indent="0" algn="ctr">
              <a:buNone/>
              <a:defRPr>
                <a:solidFill>
                  <a:schemeClr val="tx1">
                    <a:tint val="75000"/>
                  </a:schemeClr>
                </a:solidFill>
              </a:defRPr>
            </a:lvl3pPr>
            <a:lvl4pPr marL="1114452" indent="0" algn="ctr">
              <a:buNone/>
              <a:defRPr>
                <a:solidFill>
                  <a:schemeClr val="tx1">
                    <a:tint val="75000"/>
                  </a:schemeClr>
                </a:solidFill>
              </a:defRPr>
            </a:lvl4pPr>
            <a:lvl5pPr marL="1485937" indent="0" algn="ctr">
              <a:buNone/>
              <a:defRPr>
                <a:solidFill>
                  <a:schemeClr val="tx1">
                    <a:tint val="75000"/>
                  </a:schemeClr>
                </a:solidFill>
              </a:defRPr>
            </a:lvl5pPr>
            <a:lvl6pPr marL="1857421" indent="0" algn="ctr">
              <a:buNone/>
              <a:defRPr>
                <a:solidFill>
                  <a:schemeClr val="tx1">
                    <a:tint val="75000"/>
                  </a:schemeClr>
                </a:solidFill>
              </a:defRPr>
            </a:lvl6pPr>
            <a:lvl7pPr marL="2228905" indent="0" algn="ctr">
              <a:buNone/>
              <a:defRPr>
                <a:solidFill>
                  <a:schemeClr val="tx1">
                    <a:tint val="75000"/>
                  </a:schemeClr>
                </a:solidFill>
              </a:defRPr>
            </a:lvl7pPr>
            <a:lvl8pPr marL="2600389" indent="0" algn="ctr">
              <a:buNone/>
              <a:defRPr>
                <a:solidFill>
                  <a:schemeClr val="tx1">
                    <a:tint val="75000"/>
                  </a:schemeClr>
                </a:solidFill>
              </a:defRPr>
            </a:lvl8pPr>
            <a:lvl9pPr marL="2971873"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28BB0CC4-486D-41A0-9BAB-41835021EEF9}" type="datetimeFigureOut">
              <a:rPr lang="pt-BR" smtClean="0">
                <a:solidFill>
                  <a:prstClr val="black">
                    <a:tint val="75000"/>
                  </a:prstClr>
                </a:solidFill>
              </a:rPr>
              <a:pPr/>
              <a:t>27/11/2018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D73D4AA5-AF50-477C-B302-E69A0E001156}"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4918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pt-BR" smtClean="0"/>
              <a:t>Clique para editar estilo do título mestre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11/27/2018</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‹nº›</a:t>
            </a:fld>
            <a:endParaRPr lang="en-US" dirty="0">
              <a:solidFill>
                <a:srgbClr val="4D1434">
                  <a:lumMod val="75000"/>
                  <a:lumOff val="25000"/>
                </a:srgbClr>
              </a:solidFill>
            </a:endParaRPr>
          </a:p>
        </p:txBody>
      </p:sp>
    </p:spTree>
    <p:extLst>
      <p:ext uri="{BB962C8B-B14F-4D97-AF65-F5344CB8AC3E}">
        <p14:creationId xmlns:p14="http://schemas.microsoft.com/office/powerpoint/2010/main" val="25976013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pt-BR" smtClean="0"/>
              <a:t>Clique para editar estilo do título mestre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03163"/>
                </a:solidFill>
              </a:rPr>
              <a:pPr/>
              <a:t>11/27/2018</a:t>
            </a:fld>
            <a:endParaRPr lang="en-US" dirty="0">
              <a:solidFill>
                <a:srgbClr val="903163"/>
              </a:solidFill>
            </a:endParaRPr>
          </a:p>
        </p:txBody>
      </p:sp>
      <p:sp>
        <p:nvSpPr>
          <p:cNvPr id="5" name="Footer Placeholder 4"/>
          <p:cNvSpPr>
            <a:spLocks noGrp="1"/>
          </p:cNvSpPr>
          <p:nvPr>
            <p:ph type="ftr" sz="quarter" idx="11"/>
          </p:nvPr>
        </p:nvSpPr>
        <p:spPr/>
        <p:txBody>
          <a:bodyPr/>
          <a:lstStyle/>
          <a:p>
            <a:endParaRPr lang="en-US" dirty="0">
              <a:solidFill>
                <a:srgbClr val="903163"/>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903163"/>
                </a:solidFill>
              </a:rPr>
              <a:pPr/>
              <a:t>‹nº›</a:t>
            </a:fld>
            <a:endParaRPr lang="en-US" dirty="0">
              <a:solidFill>
                <a:srgbClr val="903163"/>
              </a:solidFill>
            </a:endParaRPr>
          </a:p>
        </p:txBody>
      </p:sp>
    </p:spTree>
    <p:extLst>
      <p:ext uri="{BB962C8B-B14F-4D97-AF65-F5344CB8AC3E}">
        <p14:creationId xmlns:p14="http://schemas.microsoft.com/office/powerpoint/2010/main" val="349943249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pt-BR" smtClean="0"/>
              <a:t>Clique para editar estilo do título mestre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de texto mestres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11/27/2018</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‹nº›</a:t>
            </a:fld>
            <a:endParaRPr lang="en-US" dirty="0">
              <a:solidFill>
                <a:srgbClr val="4D1434">
                  <a:lumMod val="75000"/>
                  <a:lumOff val="25000"/>
                </a:srgbClr>
              </a:solidFill>
            </a:endParaRPr>
          </a:p>
        </p:txBody>
      </p:sp>
    </p:spTree>
    <p:extLst>
      <p:ext uri="{BB962C8B-B14F-4D97-AF65-F5344CB8AC3E}">
        <p14:creationId xmlns:p14="http://schemas.microsoft.com/office/powerpoint/2010/main" val="271261795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pt-BR" smtClean="0"/>
              <a:t>Clique para editar estilo do título mestre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03163"/>
                </a:solidFill>
              </a:rPr>
              <a:pPr/>
              <a:t>11/27/2018</a:t>
            </a:fld>
            <a:endParaRPr lang="en-US" dirty="0">
              <a:solidFill>
                <a:srgbClr val="903163"/>
              </a:solidFill>
            </a:endParaRPr>
          </a:p>
        </p:txBody>
      </p:sp>
      <p:sp>
        <p:nvSpPr>
          <p:cNvPr id="6" name="Footer Placeholder 5"/>
          <p:cNvSpPr>
            <a:spLocks noGrp="1"/>
          </p:cNvSpPr>
          <p:nvPr>
            <p:ph type="ftr" sz="quarter" idx="11"/>
          </p:nvPr>
        </p:nvSpPr>
        <p:spPr/>
        <p:txBody>
          <a:bodyPr/>
          <a:lstStyle/>
          <a:p>
            <a:endParaRPr lang="en-US" dirty="0">
              <a:solidFill>
                <a:srgbClr val="90316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3163"/>
                </a:solidFill>
              </a:rPr>
              <a:pPr/>
              <a:t>‹nº›</a:t>
            </a:fld>
            <a:endParaRPr lang="en-US" dirty="0">
              <a:solidFill>
                <a:srgbClr val="903163"/>
              </a:solidFill>
            </a:endParaRPr>
          </a:p>
        </p:txBody>
      </p:sp>
    </p:spTree>
    <p:extLst>
      <p:ext uri="{BB962C8B-B14F-4D97-AF65-F5344CB8AC3E}">
        <p14:creationId xmlns:p14="http://schemas.microsoft.com/office/powerpoint/2010/main" val="52232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lstStyle/>
          <a:p>
            <a:r>
              <a:rPr lang="pt-BR"/>
              <a:t>Clique para editar estilo do título mestre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pt-BR" smtClean="0"/>
              <a:t>Clique para editar estilo do título mestre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903163"/>
                </a:solidFill>
              </a:rPr>
              <a:pPr/>
              <a:t>11/27/2018</a:t>
            </a:fld>
            <a:endParaRPr lang="en-US" dirty="0">
              <a:solidFill>
                <a:srgbClr val="903163"/>
              </a:solidFill>
            </a:endParaRPr>
          </a:p>
        </p:txBody>
      </p:sp>
      <p:sp>
        <p:nvSpPr>
          <p:cNvPr id="8" name="Footer Placeholder 7"/>
          <p:cNvSpPr>
            <a:spLocks noGrp="1"/>
          </p:cNvSpPr>
          <p:nvPr>
            <p:ph type="ftr" sz="quarter" idx="11"/>
          </p:nvPr>
        </p:nvSpPr>
        <p:spPr/>
        <p:txBody>
          <a:bodyPr/>
          <a:lstStyle/>
          <a:p>
            <a:endParaRPr lang="en-US" dirty="0">
              <a:solidFill>
                <a:srgbClr val="903163"/>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3163"/>
                </a:solidFill>
              </a:rPr>
              <a:pPr/>
              <a:t>‹nº›</a:t>
            </a:fld>
            <a:endParaRPr lang="en-US" dirty="0">
              <a:solidFill>
                <a:srgbClr val="903163"/>
              </a:solidFill>
            </a:endParaRPr>
          </a:p>
        </p:txBody>
      </p:sp>
    </p:spTree>
    <p:extLst>
      <p:ext uri="{BB962C8B-B14F-4D97-AF65-F5344CB8AC3E}">
        <p14:creationId xmlns:p14="http://schemas.microsoft.com/office/powerpoint/2010/main" val="1822720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pt-BR" smtClean="0"/>
              <a:t>Clique para editar estilo do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903163"/>
                </a:solidFill>
              </a:rPr>
              <a:pPr/>
              <a:t>11/27/2018</a:t>
            </a:fld>
            <a:endParaRPr lang="en-US" dirty="0">
              <a:solidFill>
                <a:srgbClr val="903163"/>
              </a:solidFill>
            </a:endParaRPr>
          </a:p>
        </p:txBody>
      </p:sp>
      <p:sp>
        <p:nvSpPr>
          <p:cNvPr id="4" name="Footer Placeholder 3"/>
          <p:cNvSpPr>
            <a:spLocks noGrp="1"/>
          </p:cNvSpPr>
          <p:nvPr>
            <p:ph type="ftr" sz="quarter" idx="11"/>
          </p:nvPr>
        </p:nvSpPr>
        <p:spPr/>
        <p:txBody>
          <a:bodyPr/>
          <a:lstStyle/>
          <a:p>
            <a:endParaRPr lang="en-US" dirty="0">
              <a:solidFill>
                <a:srgbClr val="903163"/>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3163"/>
                </a:solidFill>
              </a:rPr>
              <a:pPr/>
              <a:t>‹nº›</a:t>
            </a:fld>
            <a:endParaRPr lang="en-US" dirty="0">
              <a:solidFill>
                <a:srgbClr val="903163"/>
              </a:solidFill>
            </a:endParaRPr>
          </a:p>
        </p:txBody>
      </p:sp>
    </p:spTree>
    <p:extLst>
      <p:ext uri="{BB962C8B-B14F-4D97-AF65-F5344CB8AC3E}">
        <p14:creationId xmlns:p14="http://schemas.microsoft.com/office/powerpoint/2010/main" val="22102465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903163"/>
                </a:solidFill>
              </a:rPr>
              <a:pPr/>
              <a:t>11/27/2018</a:t>
            </a:fld>
            <a:endParaRPr lang="en-US" dirty="0">
              <a:solidFill>
                <a:srgbClr val="903163"/>
              </a:solidFill>
            </a:endParaRPr>
          </a:p>
        </p:txBody>
      </p:sp>
      <p:sp>
        <p:nvSpPr>
          <p:cNvPr id="3" name="Footer Placeholder 2"/>
          <p:cNvSpPr>
            <a:spLocks noGrp="1"/>
          </p:cNvSpPr>
          <p:nvPr>
            <p:ph type="ftr" sz="quarter" idx="11"/>
          </p:nvPr>
        </p:nvSpPr>
        <p:spPr/>
        <p:txBody>
          <a:bodyPr/>
          <a:lstStyle/>
          <a:p>
            <a:endParaRPr lang="en-US" dirty="0">
              <a:solidFill>
                <a:srgbClr val="903163"/>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3163"/>
                </a:solidFill>
              </a:rPr>
              <a:pPr/>
              <a:t>‹nº›</a:t>
            </a:fld>
            <a:endParaRPr lang="en-US" dirty="0">
              <a:solidFill>
                <a:srgbClr val="903163"/>
              </a:solidFill>
            </a:endParaRPr>
          </a:p>
        </p:txBody>
      </p:sp>
    </p:spTree>
    <p:extLst>
      <p:ext uri="{BB962C8B-B14F-4D97-AF65-F5344CB8AC3E}">
        <p14:creationId xmlns:p14="http://schemas.microsoft.com/office/powerpoint/2010/main" val="299367604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pt-BR" smtClean="0"/>
              <a:t>Clique para editar estilo do título mestre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11/27/2018</a:t>
            </a:fld>
            <a:endParaRPr lang="en-US" dirty="0">
              <a:solidFill>
                <a:srgbClr val="4D1434">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‹nº›</a:t>
            </a:fld>
            <a:endParaRPr lang="en-US" dirty="0">
              <a:solidFill>
                <a:srgbClr val="4D1434">
                  <a:lumMod val="75000"/>
                  <a:lumOff val="25000"/>
                </a:srgbClr>
              </a:solidFill>
            </a:endParaRPr>
          </a:p>
        </p:txBody>
      </p:sp>
    </p:spTree>
    <p:extLst>
      <p:ext uri="{BB962C8B-B14F-4D97-AF65-F5344CB8AC3E}">
        <p14:creationId xmlns:p14="http://schemas.microsoft.com/office/powerpoint/2010/main" val="2532991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pt-BR" smtClean="0"/>
              <a:t>Clique para editar estilo do título mestre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smtClean="0"/>
              <a:t>Arraste a imagem para o espaço reservado ou clique no ícone para adicionar</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03163"/>
                </a:solidFill>
              </a:rPr>
              <a:pPr/>
              <a:t>11/27/2018</a:t>
            </a:fld>
            <a:endParaRPr lang="en-US" dirty="0">
              <a:solidFill>
                <a:srgbClr val="903163"/>
              </a:solidFill>
            </a:endParaRPr>
          </a:p>
        </p:txBody>
      </p:sp>
      <p:sp>
        <p:nvSpPr>
          <p:cNvPr id="6" name="Footer Placeholder 5"/>
          <p:cNvSpPr>
            <a:spLocks noGrp="1"/>
          </p:cNvSpPr>
          <p:nvPr>
            <p:ph type="ftr" sz="quarter" idx="11"/>
          </p:nvPr>
        </p:nvSpPr>
        <p:spPr/>
        <p:txBody>
          <a:bodyPr/>
          <a:lstStyle/>
          <a:p>
            <a:endParaRPr lang="en-US" dirty="0">
              <a:solidFill>
                <a:srgbClr val="90316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3163"/>
                </a:solidFill>
              </a:rPr>
              <a:pPr/>
              <a:t>‹nº›</a:t>
            </a:fld>
            <a:endParaRPr lang="en-US" dirty="0">
              <a:solidFill>
                <a:srgbClr val="903163"/>
              </a:solidFill>
            </a:endParaRPr>
          </a:p>
        </p:txBody>
      </p:sp>
    </p:spTree>
    <p:extLst>
      <p:ext uri="{BB962C8B-B14F-4D97-AF65-F5344CB8AC3E}">
        <p14:creationId xmlns:p14="http://schemas.microsoft.com/office/powerpoint/2010/main" val="28737563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pt-BR" smtClean="0"/>
              <a:t>Clique para editar estilo do título mestre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03163"/>
                </a:solidFill>
              </a:rPr>
              <a:pPr/>
              <a:t>11/27/2018</a:t>
            </a:fld>
            <a:endParaRPr lang="en-US" dirty="0">
              <a:solidFill>
                <a:srgbClr val="903163"/>
              </a:solidFill>
            </a:endParaRPr>
          </a:p>
        </p:txBody>
      </p:sp>
      <p:sp>
        <p:nvSpPr>
          <p:cNvPr id="5" name="Footer Placeholder 4"/>
          <p:cNvSpPr>
            <a:spLocks noGrp="1"/>
          </p:cNvSpPr>
          <p:nvPr>
            <p:ph type="ftr" sz="quarter" idx="11"/>
          </p:nvPr>
        </p:nvSpPr>
        <p:spPr/>
        <p:txBody>
          <a:bodyPr/>
          <a:lstStyle/>
          <a:p>
            <a:endParaRPr lang="en-US" dirty="0">
              <a:solidFill>
                <a:srgbClr val="903163"/>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3163"/>
                </a:solidFill>
              </a:rPr>
              <a:pPr/>
              <a:t>‹nº›</a:t>
            </a:fld>
            <a:endParaRPr lang="en-US" dirty="0">
              <a:solidFill>
                <a:srgbClr val="903163"/>
              </a:solidFill>
            </a:endParaRPr>
          </a:p>
        </p:txBody>
      </p:sp>
    </p:spTree>
    <p:extLst>
      <p:ext uri="{BB962C8B-B14F-4D97-AF65-F5344CB8AC3E}">
        <p14:creationId xmlns:p14="http://schemas.microsoft.com/office/powerpoint/2010/main" val="1989314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pt-BR" smtClean="0"/>
              <a:t>Clique para editar estilo do título mestre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11/27/2018</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903163"/>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‹nº›</a:t>
            </a:fld>
            <a:endParaRPr lang="en-US" dirty="0">
              <a:solidFill>
                <a:srgbClr val="4D1434">
                  <a:lumMod val="75000"/>
                  <a:lumOff val="25000"/>
                </a:srgbClr>
              </a:solidFill>
            </a:endParaRPr>
          </a:p>
        </p:txBody>
      </p:sp>
    </p:spTree>
    <p:extLst>
      <p:ext uri="{BB962C8B-B14F-4D97-AF65-F5344CB8AC3E}">
        <p14:creationId xmlns:p14="http://schemas.microsoft.com/office/powerpoint/2010/main" val="1181446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ítulo e conteúd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224675"/>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33" b="1" i="0">
                <a:solidFill>
                  <a:schemeClr val="tx1"/>
                </a:solidFill>
                <a:latin typeface="Calibri"/>
                <a:cs typeface="Calibri"/>
              </a:defRPr>
            </a:lvl1pPr>
          </a:lstStyle>
          <a:p>
            <a:endParaRPr/>
          </a:p>
        </p:txBody>
      </p:sp>
      <p:sp>
        <p:nvSpPr>
          <p:cNvPr id="3" name="Holder 3"/>
          <p:cNvSpPr>
            <a:spLocks noGrp="1"/>
          </p:cNvSpPr>
          <p:nvPr>
            <p:ph sz="half" idx="2"/>
          </p:nvPr>
        </p:nvSpPr>
        <p:spPr>
          <a:xfrm>
            <a:off x="609600" y="370198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370198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11/27/2018</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dirty="0">
              <a:solidFill>
                <a:prstClr val="black">
                  <a:tint val="75000"/>
                </a:prstClr>
              </a:solidFill>
            </a:endParaRPr>
          </a:p>
        </p:txBody>
      </p:sp>
    </p:spTree>
    <p:extLst>
      <p:ext uri="{BB962C8B-B14F-4D97-AF65-F5344CB8AC3E}">
        <p14:creationId xmlns:p14="http://schemas.microsoft.com/office/powerpoint/2010/main" val="1887731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33"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11/27/2018</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dirty="0">
              <a:solidFill>
                <a:prstClr val="black">
                  <a:tint val="75000"/>
                </a:prstClr>
              </a:solidFill>
            </a:endParaRPr>
          </a:p>
        </p:txBody>
      </p:sp>
    </p:spTree>
    <p:extLst>
      <p:ext uri="{BB962C8B-B14F-4D97-AF65-F5344CB8AC3E}">
        <p14:creationId xmlns:p14="http://schemas.microsoft.com/office/powerpoint/2010/main" val="21086186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pt-BR"/>
              <a:t>Clique para editar estilo do título mestre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11/27/2018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Somente título">
    <p:spTree>
      <p:nvGrpSpPr>
        <p:cNvPr id="1" name=""/>
        <p:cNvGrpSpPr/>
        <p:nvPr/>
      </p:nvGrpSpPr>
      <p:grpSpPr>
        <a:xfrm>
          <a:off x="0" y="0"/>
          <a:ext cx="0" cy="0"/>
          <a:chOff x="0" y="0"/>
          <a:chExt cx="0" cy="0"/>
        </a:xfrm>
      </p:grpSpPr>
      <p:sp>
        <p:nvSpPr>
          <p:cNvPr id="2" name="Text Box 14"/>
          <p:cNvSpPr txBox="1">
            <a:spLocks noChangeArrowheads="1"/>
          </p:cNvSpPr>
          <p:nvPr userDrawn="1"/>
        </p:nvSpPr>
        <p:spPr bwMode="auto">
          <a:xfrm>
            <a:off x="5839885" y="6488114"/>
            <a:ext cx="635211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defRPr/>
            </a:pPr>
            <a:r>
              <a:rPr lang="pt-BR" sz="1400" b="1" dirty="0" smtClean="0">
                <a:solidFill>
                  <a:srgbClr val="F8F8F8"/>
                </a:solidFill>
                <a:latin typeface="Trebuchet MS" charset="0"/>
              </a:rPr>
              <a:t>GERENCIAMENTO DE PROJETOS</a:t>
            </a:r>
          </a:p>
        </p:txBody>
      </p:sp>
    </p:spTree>
    <p:extLst>
      <p:ext uri="{BB962C8B-B14F-4D97-AF65-F5344CB8AC3E}">
        <p14:creationId xmlns:p14="http://schemas.microsoft.com/office/powerpoint/2010/main" val="33013150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pt-BR"/>
              <a:t>Clique para editar estilo do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ítulo e conteúd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46653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Somente título">
    <p:spTree>
      <p:nvGrpSpPr>
        <p:cNvPr id="1" name=""/>
        <p:cNvGrpSpPr/>
        <p:nvPr/>
      </p:nvGrpSpPr>
      <p:grpSpPr>
        <a:xfrm>
          <a:off x="0" y="0"/>
          <a:ext cx="0" cy="0"/>
          <a:chOff x="0" y="0"/>
          <a:chExt cx="0" cy="0"/>
        </a:xfrm>
      </p:grpSpPr>
      <p:sp>
        <p:nvSpPr>
          <p:cNvPr id="2" name="Text Box 14"/>
          <p:cNvSpPr txBox="1">
            <a:spLocks noChangeArrowheads="1"/>
          </p:cNvSpPr>
          <p:nvPr userDrawn="1"/>
        </p:nvSpPr>
        <p:spPr bwMode="auto">
          <a:xfrm>
            <a:off x="5839885" y="6488114"/>
            <a:ext cx="635211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defRPr/>
            </a:pPr>
            <a:r>
              <a:rPr lang="pt-BR" sz="1400" b="1" dirty="0" smtClean="0">
                <a:solidFill>
                  <a:srgbClr val="F8F8F8"/>
                </a:solidFill>
                <a:latin typeface="Trebuchet MS" charset="0"/>
              </a:rPr>
              <a:t>GERENCIAMENTO DE PROJETOS</a:t>
            </a:r>
          </a:p>
        </p:txBody>
      </p:sp>
    </p:spTree>
    <p:extLst>
      <p:ext uri="{BB962C8B-B14F-4D97-AF65-F5344CB8AC3E}">
        <p14:creationId xmlns:p14="http://schemas.microsoft.com/office/powerpoint/2010/main" val="42116798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Slide de Título">
    <p:bg>
      <p:bgPr>
        <a:solidFill>
          <a:schemeClr val="bg1"/>
        </a:solidFill>
        <a:effectLst/>
      </p:bgPr>
    </p:bg>
    <p:spTree>
      <p:nvGrpSpPr>
        <p:cNvPr id="1" name=""/>
        <p:cNvGrpSpPr/>
        <p:nvPr/>
      </p:nvGrpSpPr>
      <p:grpSpPr>
        <a:xfrm>
          <a:off x="0" y="0"/>
          <a:ext cx="0" cy="0"/>
          <a:chOff x="0" y="0"/>
          <a:chExt cx="0" cy="0"/>
        </a:xfrm>
      </p:grpSpPr>
      <p:sp>
        <p:nvSpPr>
          <p:cNvPr id="11" name="Retângulo 10"/>
          <p:cNvSpPr/>
          <p:nvPr userDrawn="1"/>
        </p:nvSpPr>
        <p:spPr>
          <a:xfrm>
            <a:off x="209008" y="65313"/>
            <a:ext cx="11808823" cy="6583680"/>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Clique para editar o título mestre</a:t>
            </a:r>
          </a:p>
        </p:txBody>
      </p:sp>
      <p:sp>
        <p:nvSpPr>
          <p:cNvPr id="12" name="Retângulo com Único Canto Aparado 11"/>
          <p:cNvSpPr/>
          <p:nvPr userDrawn="1"/>
        </p:nvSpPr>
        <p:spPr>
          <a:xfrm>
            <a:off x="365762" y="235131"/>
            <a:ext cx="11477897" cy="3918859"/>
          </a:xfrm>
          <a:prstGeom prst="snip1Rect">
            <a:avLst>
              <a:gd name="adj" fmla="val 12334"/>
            </a:avLst>
          </a:prstGeom>
          <a:solidFill>
            <a:srgbClr val="F26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dirty="0"/>
          </a:p>
        </p:txBody>
      </p:sp>
      <p:sp>
        <p:nvSpPr>
          <p:cNvPr id="27" name="Título 25"/>
          <p:cNvSpPr>
            <a:spLocks noGrp="1"/>
          </p:cNvSpPr>
          <p:nvPr>
            <p:ph type="title"/>
          </p:nvPr>
        </p:nvSpPr>
        <p:spPr>
          <a:xfrm>
            <a:off x="1725387" y="887642"/>
            <a:ext cx="8776063" cy="2691583"/>
          </a:xfrm>
        </p:spPr>
        <p:txBody>
          <a:bodyPr>
            <a:noAutofit/>
          </a:bodyPr>
          <a:lstStyle>
            <a:lvl1pPr algn="ctr">
              <a:defRPr sz="6400">
                <a:solidFill>
                  <a:schemeClr val="bg1"/>
                </a:solidFill>
                <a:latin typeface="Arial Black" panose="020B0A04020102020204" pitchFamily="34" charset="0"/>
              </a:defRPr>
            </a:lvl1pPr>
          </a:lstStyle>
          <a:p>
            <a:r>
              <a:rPr lang="pt-BR" dirty="0"/>
              <a:t>Clique para editar o título mestre</a:t>
            </a:r>
          </a:p>
        </p:txBody>
      </p:sp>
    </p:spTree>
    <p:extLst>
      <p:ext uri="{BB962C8B-B14F-4D97-AF65-F5344CB8AC3E}">
        <p14:creationId xmlns:p14="http://schemas.microsoft.com/office/powerpoint/2010/main" val="251264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232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5232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11/27/2018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25399">
              <a:lnSpc>
                <a:spcPts val="1435"/>
              </a:lnSpc>
            </a:pPr>
            <a:fld id="{81D60167-4931-47E6-BA6A-407CBD079E47}" type="slidenum">
              <a:rPr lang="pt-BR" smtClean="0">
                <a:solidFill>
                  <a:prstClr val="black"/>
                </a:solidFill>
              </a:rPr>
              <a:pPr marL="25399">
                <a:lnSpc>
                  <a:spcPts val="1435"/>
                </a:lnSpc>
              </a:pPr>
              <a:t>‹nº›</a:t>
            </a:fld>
            <a:endParaRPr lang="pt-BR" dirty="0">
              <a:solidFill>
                <a:prstClr val="black"/>
              </a:solidFill>
            </a:endParaRPr>
          </a:p>
        </p:txBody>
      </p:sp>
    </p:spTree>
    <p:extLst>
      <p:ext uri="{BB962C8B-B14F-4D97-AF65-F5344CB8AC3E}">
        <p14:creationId xmlns:p14="http://schemas.microsoft.com/office/powerpoint/2010/main" val="99138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pt-BR"/>
              <a:t>Clique para editar estilo do título mestre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11/27/2018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60" r:id="rId6"/>
    <p:sldLayoutId id="2147483812" r:id="rId7"/>
    <p:sldLayoutId id="2147483844" r:id="rId8"/>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72526" y="1114805"/>
            <a:ext cx="9536007" cy="523220"/>
          </a:xfrm>
          <a:prstGeom prst="rect">
            <a:avLst/>
          </a:prstGeom>
        </p:spPr>
        <p:txBody>
          <a:bodyPr wrap="square" lIns="0" tIns="0" rIns="0" bIns="0">
            <a:spAutoFit/>
          </a:bodyPr>
          <a:lstStyle>
            <a:lvl1pPr>
              <a:defRPr sz="3400" b="0" i="0">
                <a:solidFill>
                  <a:srgbClr val="57575A"/>
                </a:solidFill>
                <a:latin typeface="Calibri"/>
                <a:cs typeface="Calibri"/>
              </a:defRPr>
            </a:lvl1pPr>
          </a:lstStyle>
          <a:p>
            <a:endParaRPr/>
          </a:p>
        </p:txBody>
      </p:sp>
      <p:sp>
        <p:nvSpPr>
          <p:cNvPr id="3" name="Holder 3"/>
          <p:cNvSpPr>
            <a:spLocks noGrp="1"/>
          </p:cNvSpPr>
          <p:nvPr>
            <p:ph type="body" idx="1"/>
          </p:nvPr>
        </p:nvSpPr>
        <p:spPr>
          <a:xfrm>
            <a:off x="1472526" y="1114805"/>
            <a:ext cx="9536007" cy="523220"/>
          </a:xfrm>
          <a:prstGeom prst="rect">
            <a:avLst/>
          </a:prstGeom>
        </p:spPr>
        <p:txBody>
          <a:bodyPr wrap="square" lIns="0" tIns="0" rIns="0" bIns="0">
            <a:spAutoFit/>
          </a:bodyPr>
          <a:lstStyle>
            <a:lvl1pPr>
              <a:defRPr sz="3400" b="0" i="0">
                <a:solidFill>
                  <a:srgbClr val="57575A"/>
                </a:solidFill>
                <a:latin typeface="Calibri"/>
                <a:cs typeface="Calibri"/>
              </a:defRPr>
            </a:lvl1pPr>
          </a:lstStyle>
          <a:p>
            <a:endParaRPr/>
          </a:p>
        </p:txBody>
      </p:sp>
      <p:sp>
        <p:nvSpPr>
          <p:cNvPr id="4" name="Holder 4"/>
          <p:cNvSpPr>
            <a:spLocks noGrp="1"/>
          </p:cNvSpPr>
          <p:nvPr>
            <p:ph type="ftr" sz="quarter" idx="5"/>
          </p:nvPr>
        </p:nvSpPr>
        <p:spPr>
          <a:xfrm>
            <a:off x="4145280" y="6377946"/>
            <a:ext cx="3901440" cy="276999"/>
          </a:xfrm>
          <a:prstGeom prst="rect">
            <a:avLst/>
          </a:prstGeom>
        </p:spPr>
        <p:txBody>
          <a:bodyPr wrap="square" lIns="0" tIns="0" rIns="0" bIns="0">
            <a:spAutoFit/>
          </a:bodyPr>
          <a:lstStyle>
            <a:lvl1pPr algn="ctr">
              <a:defRPr>
                <a:solidFill>
                  <a:schemeClr val="tx1">
                    <a:tint val="75000"/>
                  </a:schemeClr>
                </a:solidFill>
              </a:defRPr>
            </a:lvl1pPr>
          </a:lstStyle>
          <a:p>
            <a:pPr defTabSz="914400"/>
            <a:endParaRPr lang="pt-BR">
              <a:solidFill>
                <a:prstClr val="black">
                  <a:tint val="75000"/>
                </a:prstClr>
              </a:solidFill>
            </a:endParaRPr>
          </a:p>
        </p:txBody>
      </p:sp>
      <p:sp>
        <p:nvSpPr>
          <p:cNvPr id="5" name="Holder 5"/>
          <p:cNvSpPr>
            <a:spLocks noGrp="1"/>
          </p:cNvSpPr>
          <p:nvPr>
            <p:ph type="dt" sz="half" idx="6"/>
          </p:nvPr>
        </p:nvSpPr>
        <p:spPr>
          <a:xfrm>
            <a:off x="609600" y="6377946"/>
            <a:ext cx="2804160" cy="276999"/>
          </a:xfrm>
          <a:prstGeom prst="rect">
            <a:avLst/>
          </a:prstGeom>
        </p:spPr>
        <p:txBody>
          <a:bodyPr wrap="square" lIns="0" tIns="0" rIns="0" bIns="0">
            <a:spAutoFit/>
          </a:bodyPr>
          <a:lstStyle>
            <a:lvl1pPr algn="l">
              <a:defRPr>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11/27/2018</a:t>
            </a:fld>
            <a:endParaRPr lang="en-US">
              <a:solidFill>
                <a:prstClr val="black">
                  <a:tint val="75000"/>
                </a:prstClr>
              </a:solidFill>
            </a:endParaRPr>
          </a:p>
        </p:txBody>
      </p:sp>
      <p:sp>
        <p:nvSpPr>
          <p:cNvPr id="6" name="Holder 6"/>
          <p:cNvSpPr>
            <a:spLocks noGrp="1"/>
          </p:cNvSpPr>
          <p:nvPr>
            <p:ph type="sldNum" sz="quarter" idx="7"/>
          </p:nvPr>
        </p:nvSpPr>
        <p:spPr>
          <a:xfrm>
            <a:off x="11558357" y="6453409"/>
            <a:ext cx="308187" cy="359073"/>
          </a:xfrm>
          <a:prstGeom prst="rect">
            <a:avLst/>
          </a:prstGeom>
        </p:spPr>
        <p:txBody>
          <a:bodyPr wrap="square" lIns="0" tIns="0" rIns="0" bIns="0">
            <a:spAutoFit/>
          </a:bodyPr>
          <a:lstStyle>
            <a:lvl1pPr>
              <a:defRPr sz="1400" b="0" i="0">
                <a:solidFill>
                  <a:schemeClr val="tx1"/>
                </a:solidFill>
                <a:latin typeface="Calibri"/>
                <a:cs typeface="Calibri"/>
              </a:defRPr>
            </a:lvl1pPr>
          </a:lstStyle>
          <a:p>
            <a:pPr marL="25399" defTabSz="914400">
              <a:lnSpc>
                <a:spcPts val="1435"/>
              </a:lnSpc>
            </a:pPr>
            <a:fld id="{81D60167-4931-47E6-BA6A-407CBD079E47}" type="slidenum">
              <a:rPr lang="pt-BR" smtClean="0">
                <a:solidFill>
                  <a:prstClr val="black"/>
                </a:solidFill>
              </a:rPr>
              <a:pPr marL="25399" defTabSz="914400">
                <a:lnSpc>
                  <a:spcPts val="1435"/>
                </a:lnSpc>
              </a:pPr>
              <a:t>‹nº›</a:t>
            </a:fld>
            <a:endParaRPr lang="pt-BR" dirty="0">
              <a:solidFill>
                <a:prstClr val="black"/>
              </a:solidFill>
            </a:endParaRPr>
          </a:p>
        </p:txBody>
      </p:sp>
    </p:spTree>
    <p:extLst>
      <p:ext uri="{BB962C8B-B14F-4D97-AF65-F5344CB8AC3E}">
        <p14:creationId xmlns:p14="http://schemas.microsoft.com/office/powerpoint/2010/main" val="234157038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Lst>
  <p:txStyles>
    <p:titleStyle>
      <a:lvl1pPr>
        <a:defRPr>
          <a:latin typeface="+mj-lt"/>
          <a:ea typeface="+mj-ea"/>
          <a:cs typeface="+mj-cs"/>
        </a:defRPr>
      </a:lvl1pPr>
    </p:titleStyle>
    <p:body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pt-BR" smtClean="0"/>
              <a:t>Clique para editar estilo do título mestre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pt-BR" dirty="0" smtClean="0"/>
              <a:t>Clique para editar os estilos de texto mestres</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903163"/>
                </a:solidFill>
              </a:rPr>
              <a:pPr/>
              <a:t>11/27/2018</a:t>
            </a:fld>
            <a:endParaRPr lang="en-US" dirty="0">
              <a:solidFill>
                <a:srgbClr val="90316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903163"/>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903163"/>
                </a:solidFill>
              </a:rPr>
              <a:pPr/>
              <a:t>‹nº›</a:t>
            </a:fld>
            <a:endParaRPr lang="en-US" dirty="0">
              <a:solidFill>
                <a:srgbClr val="903163"/>
              </a:solidFill>
            </a:endParaRPr>
          </a:p>
        </p:txBody>
      </p:sp>
    </p:spTree>
    <p:extLst>
      <p:ext uri="{BB962C8B-B14F-4D97-AF65-F5344CB8AC3E}">
        <p14:creationId xmlns:p14="http://schemas.microsoft.com/office/powerpoint/2010/main" val="391702671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Lst>
  <p:timing>
    <p:tnLst>
      <p:par>
        <p:cTn id="1" dur="indefinite" restart="never" nodeType="tmRoot"/>
      </p:par>
    </p:tnLst>
  </p:timing>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32" name="Retângulo 31"/>
          <p:cNvSpPr/>
          <p:nvPr/>
        </p:nvSpPr>
        <p:spPr>
          <a:xfrm>
            <a:off x="6967470" y="5795493"/>
            <a:ext cx="5224530" cy="904460"/>
          </a:xfrm>
          <a:prstGeom prst="rect">
            <a:avLst/>
          </a:prstGeom>
          <a:gradFill flip="none" rotWithShape="1">
            <a:gsLst>
              <a:gs pos="0">
                <a:schemeClr val="accent4">
                  <a:lumMod val="0"/>
                  <a:lumOff val="100000"/>
                  <a:alpha val="0"/>
                </a:schemeClr>
              </a:gs>
              <a:gs pos="71000">
                <a:srgbClr val="D9DCDF"/>
              </a:gs>
              <a:gs pos="36000">
                <a:schemeClr val="accent4">
                  <a:lumMod val="0"/>
                  <a:lumOff val="100000"/>
                </a:schemeClr>
              </a:gs>
              <a:gs pos="100000">
                <a:schemeClr val="accent4">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pt-BR">
              <a:solidFill>
                <a:prstClr val="white"/>
              </a:solidFill>
            </a:endParaRPr>
          </a:p>
        </p:txBody>
      </p:sp>
      <p:pic>
        <p:nvPicPr>
          <p:cNvPr id="33" name="Imagem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1043" y="5949356"/>
            <a:ext cx="4857916" cy="605420"/>
          </a:xfrm>
          <a:prstGeom prst="rect">
            <a:avLst/>
          </a:prstGeom>
        </p:spPr>
      </p:pic>
      <p:pic>
        <p:nvPicPr>
          <p:cNvPr id="14" name="Imagem 13"/>
          <p:cNvPicPr>
            <a:picLocks noChangeAspect="1"/>
          </p:cNvPicPr>
          <p:nvPr/>
        </p:nvPicPr>
        <p:blipFill rotWithShape="1">
          <a:blip r:embed="rId5">
            <a:extLst>
              <a:ext uri="{28A0092B-C50C-407E-A947-70E740481C1C}">
                <a14:useLocalDpi xmlns:a14="http://schemas.microsoft.com/office/drawing/2010/main" val="0"/>
              </a:ext>
            </a:extLst>
          </a:blip>
          <a:srcRect l="76553"/>
          <a:stretch/>
        </p:blipFill>
        <p:spPr>
          <a:xfrm>
            <a:off x="10730753" y="51305"/>
            <a:ext cx="3031217" cy="6496702"/>
          </a:xfrm>
          <a:prstGeom prst="rect">
            <a:avLst/>
          </a:prstGeom>
        </p:spPr>
      </p:pic>
      <p:pic>
        <p:nvPicPr>
          <p:cNvPr id="16" name="Imagem 15"/>
          <p:cNvPicPr>
            <a:picLocks noChangeAspect="1"/>
          </p:cNvPicPr>
          <p:nvPr/>
        </p:nvPicPr>
        <p:blipFill>
          <a:blip r:embed="rId6"/>
          <a:stretch>
            <a:fillRect/>
          </a:stretch>
        </p:blipFill>
        <p:spPr>
          <a:xfrm>
            <a:off x="968992" y="1729078"/>
            <a:ext cx="5720063" cy="5352139"/>
          </a:xfrm>
          <a:prstGeom prst="rect">
            <a:avLst/>
          </a:prstGeom>
        </p:spPr>
      </p:pic>
      <p:pic>
        <p:nvPicPr>
          <p:cNvPr id="15" name="Imagem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852" y="44536"/>
            <a:ext cx="12928221" cy="6496702"/>
          </a:xfrm>
          <a:prstGeom prst="rect">
            <a:avLst/>
          </a:prstGeom>
        </p:spPr>
      </p:pic>
      <p:pic>
        <p:nvPicPr>
          <p:cNvPr id="31" name="Espaço Reservado para Conteúdo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668004"/>
            <a:ext cx="7460166" cy="3188968"/>
          </a:xfrm>
          <a:prstGeom prst="rect">
            <a:avLst/>
          </a:prstGeom>
          <a:effectLst>
            <a:outerShdw blurRad="50800" dist="1270000" dir="2700000" algn="tl" rotWithShape="0">
              <a:prstClr val="black">
                <a:alpha val="40000"/>
              </a:prstClr>
            </a:outerShdw>
          </a:effectLst>
        </p:spPr>
      </p:pic>
    </p:spTree>
    <p:extLst>
      <p:ext uri="{BB962C8B-B14F-4D97-AF65-F5344CB8AC3E}">
        <p14:creationId xmlns:p14="http://schemas.microsoft.com/office/powerpoint/2010/main" val="1311014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12191999" cy="6857999"/>
          </a:xfrm>
          <a:prstGeom prst="rect">
            <a:avLst/>
          </a:prstGeom>
          <a:gradFill flip="none" rotWithShape="1">
            <a:gsLst>
              <a:gs pos="8850">
                <a:schemeClr val="bg2">
                  <a:lumMod val="25000"/>
                </a:schemeClr>
              </a:gs>
              <a:gs pos="36000">
                <a:schemeClr val="tx2">
                  <a:lumMod val="75000"/>
                </a:schemeClr>
              </a:gs>
              <a:gs pos="100000">
                <a:schemeClr val="tx1"/>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350" h="38100" prst="relaxedInset"/>
            </a:sp3d>
          </a:bodyPr>
          <a:lstStyle/>
          <a:p>
            <a:pPr algn="ctr" defTabSz="457189"/>
            <a:r>
              <a:rPr lang="pt-BR" sz="44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“O analfabeto do século XXI não será aquele que não consegue ler e escrever, mas aquele que não consegue </a:t>
            </a:r>
            <a:r>
              <a:rPr lang="pt-BR" sz="4400" b="1" dirty="0">
                <a:solidFill>
                  <a:srgbClr val="92D050"/>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aprender</a:t>
            </a:r>
            <a:r>
              <a:rPr lang="pt-BR" sz="44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 </a:t>
            </a:r>
            <a:r>
              <a:rPr lang="pt-BR" sz="4400" b="1" dirty="0">
                <a:solidFill>
                  <a:srgbClr val="FF0000"/>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desaprender</a:t>
            </a:r>
            <a:r>
              <a:rPr lang="pt-BR" sz="44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 e </a:t>
            </a:r>
            <a:r>
              <a:rPr lang="pt-BR" sz="4400" b="1" dirty="0">
                <a:solidFill>
                  <a:srgbClr val="FFC000"/>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reaprender</a:t>
            </a:r>
            <a:r>
              <a:rPr lang="pt-BR" sz="44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t>
            </a:r>
          </a:p>
        </p:txBody>
      </p:sp>
      <p:sp>
        <p:nvSpPr>
          <p:cNvPr id="6" name="Retângulo 5"/>
          <p:cNvSpPr/>
          <p:nvPr/>
        </p:nvSpPr>
        <p:spPr>
          <a:xfrm>
            <a:off x="9401347" y="4967149"/>
            <a:ext cx="2399439" cy="584775"/>
          </a:xfrm>
          <a:prstGeom prst="rect">
            <a:avLst/>
          </a:prstGeom>
        </p:spPr>
        <p:txBody>
          <a:bodyPr wrap="none">
            <a:spAutoFit/>
          </a:bodyPr>
          <a:lstStyle/>
          <a:p>
            <a:pPr defTabSz="457189"/>
            <a:r>
              <a:rPr lang="pt-BR" sz="32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(Alvin </a:t>
            </a:r>
            <a:r>
              <a:rPr lang="pt-BR" sz="3200" b="1" dirty="0" err="1">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Toffler</a:t>
            </a:r>
            <a:r>
              <a:rPr lang="pt-BR" sz="32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t>
            </a:r>
            <a:r>
              <a:rPr lang="pt-BR" b="1" dirty="0">
                <a:solidFill>
                  <a:prstClr val="black"/>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 </a:t>
            </a:r>
            <a:endParaRPr lang="pt-BR" dirty="0">
              <a:solidFill>
                <a:prstClr val="black"/>
              </a:solidFill>
              <a:latin typeface="Gill Sans MT" panose="020B0502020104020203"/>
            </a:endParaRPr>
          </a:p>
        </p:txBody>
      </p:sp>
    </p:spTree>
    <p:extLst>
      <p:ext uri="{BB962C8B-B14F-4D97-AF65-F5344CB8AC3E}">
        <p14:creationId xmlns:p14="http://schemas.microsoft.com/office/powerpoint/2010/main" val="2729296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t>11</a:t>
            </a:fld>
            <a:endParaRPr lang="pt-BR"/>
          </a:p>
        </p:txBody>
      </p:sp>
      <p:pic>
        <p:nvPicPr>
          <p:cNvPr id="5" name="Imagem 4" descr="Uma imagem contendo gelo, natureza&#10;&#10;Descrição gerada com alta confiança">
            <a:extLst>
              <a:ext uri="{FF2B5EF4-FFF2-40B4-BE49-F238E27FC236}">
                <a16:creationId xmlns:a16="http://schemas.microsoft.com/office/drawing/2014/main" xmlns="" id="{5FE91747-F813-40E0-A52B-C95316493B43}"/>
              </a:ext>
            </a:extLst>
          </p:cNvPr>
          <p:cNvPicPr>
            <a:picLocks noChangeAspect="1"/>
          </p:cNvPicPr>
          <p:nvPr/>
        </p:nvPicPr>
        <p:blipFill rotWithShape="1">
          <a:blip r:embed="rId3">
            <a:extLst>
              <a:ext uri="{28A0092B-C50C-407E-A947-70E740481C1C}">
                <a14:useLocalDpi xmlns:a14="http://schemas.microsoft.com/office/drawing/2010/main" val="0"/>
              </a:ext>
            </a:extLst>
          </a:blip>
          <a:srcRect r="10892"/>
          <a:stretch/>
        </p:blipFill>
        <p:spPr>
          <a:xfrm>
            <a:off x="0" y="0"/>
            <a:ext cx="12172013" cy="6863287"/>
          </a:xfrm>
          <a:prstGeom prst="rect">
            <a:avLst/>
          </a:prstGeom>
        </p:spPr>
      </p:pic>
      <p:sp>
        <p:nvSpPr>
          <p:cNvPr id="6" name="Retângulo 5">
            <a:extLst>
              <a:ext uri="{FF2B5EF4-FFF2-40B4-BE49-F238E27FC236}">
                <a16:creationId xmlns:a16="http://schemas.microsoft.com/office/drawing/2014/main" xmlns="" id="{87A0D3C7-C9A7-44FC-9FCD-ACC877A82A8E}"/>
              </a:ext>
            </a:extLst>
          </p:cNvPr>
          <p:cNvSpPr/>
          <p:nvPr/>
        </p:nvSpPr>
        <p:spPr>
          <a:xfrm>
            <a:off x="6667370" y="351120"/>
            <a:ext cx="5361317" cy="87158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Estratégia é sobre o que fazemos quando pensamos sobre uma decisão. </a:t>
            </a:r>
            <a:endParaRPr lang="pt-BR" sz="3600" b="1" dirty="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ndParaRPr>
          </a:p>
        </p:txBody>
      </p:sp>
      <p:sp>
        <p:nvSpPr>
          <p:cNvPr id="7" name="Retângulo 6">
            <a:extLst>
              <a:ext uri="{FF2B5EF4-FFF2-40B4-BE49-F238E27FC236}">
                <a16:creationId xmlns:a16="http://schemas.microsoft.com/office/drawing/2014/main" xmlns="" id="{D338572A-EF62-4AD7-AA82-97D29C9B5628}"/>
              </a:ext>
            </a:extLst>
          </p:cNvPr>
          <p:cNvSpPr/>
          <p:nvPr/>
        </p:nvSpPr>
        <p:spPr>
          <a:xfrm>
            <a:off x="6667370" y="3160284"/>
            <a:ext cx="5361317" cy="87158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A cultura é mais sobre o que fazemos sem pensar</a:t>
            </a:r>
            <a:endParaRPr lang="pt-BR" sz="3600" b="1" dirty="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ndParaRPr>
          </a:p>
        </p:txBody>
      </p:sp>
      <p:cxnSp>
        <p:nvCxnSpPr>
          <p:cNvPr id="9" name="Conector reto 8"/>
          <p:cNvCxnSpPr/>
          <p:nvPr/>
        </p:nvCxnSpPr>
        <p:spPr>
          <a:xfrm>
            <a:off x="73059" y="1937579"/>
            <a:ext cx="12049375"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09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Maratona x Sprint</a:t>
            </a:r>
          </a:p>
        </p:txBody>
      </p:sp>
      <p:pic>
        <p:nvPicPr>
          <p:cNvPr id="5" name="Espaço Reservado para Conteúdo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6452"/>
          <a:stretch/>
        </p:blipFill>
        <p:spPr>
          <a:xfrm>
            <a:off x="0" y="0"/>
            <a:ext cx="12192000" cy="6858000"/>
          </a:xfrm>
        </p:spPr>
      </p:pic>
      <p:sp>
        <p:nvSpPr>
          <p:cNvPr id="4" name="Espaço Reservado para Número de Slide 3"/>
          <p:cNvSpPr>
            <a:spLocks noGrp="1"/>
          </p:cNvSpPr>
          <p:nvPr>
            <p:ph type="sldNum" sz="quarter" idx="12"/>
          </p:nvPr>
        </p:nvSpPr>
        <p:spPr/>
        <p:txBody>
          <a:bodyPr/>
          <a:lstStyle/>
          <a:p>
            <a:fld id="{6EDB6F0F-9382-4357-A3D9-991CC8B397EF}" type="slidenum">
              <a:rPr lang="pt-BR" smtClean="0"/>
              <a:t>12</a:t>
            </a:fld>
            <a:endParaRPr lang="pt-BR"/>
          </a:p>
        </p:txBody>
      </p:sp>
    </p:spTree>
    <p:extLst>
      <p:ext uri="{BB962C8B-B14F-4D97-AF65-F5344CB8AC3E}">
        <p14:creationId xmlns:p14="http://schemas.microsoft.com/office/powerpoint/2010/main" val="4262660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t>13</a:t>
            </a:fld>
            <a:endParaRPr lang="pt-BR"/>
          </a:p>
        </p:txBody>
      </p:sp>
      <p:sp>
        <p:nvSpPr>
          <p:cNvPr id="2" name="Título 1"/>
          <p:cNvSpPr>
            <a:spLocks noGrp="1"/>
          </p:cNvSpPr>
          <p:nvPr>
            <p:ph type="title" idx="4294967295"/>
          </p:nvPr>
        </p:nvSpPr>
        <p:spPr>
          <a:xfrm>
            <a:off x="0" y="701675"/>
            <a:ext cx="11029950" cy="1014413"/>
          </a:xfrm>
        </p:spPr>
        <p:txBody>
          <a:bodyPr>
            <a:normAutofit/>
          </a:bodyPr>
          <a:lstStyle/>
          <a:p>
            <a:r>
              <a:rPr lang="pt-BR" dirty="0" smtClean="0"/>
              <a:t>A cultura é cultivada, e possui raízes fortes.</a:t>
            </a:r>
            <a:endParaRPr lang="pt-BR" dirty="0"/>
          </a:p>
        </p:txBody>
      </p:sp>
      <p:pic>
        <p:nvPicPr>
          <p:cNvPr id="5" name="Espaço Reservado para Conteúdo 4"/>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022474" y="830997"/>
            <a:ext cx="7944371" cy="6027003"/>
          </a:xfrm>
        </p:spPr>
      </p:pic>
      <p:pic>
        <p:nvPicPr>
          <p:cNvPr id="6" name="Espaço Reservado para Conteúdo 4"/>
          <p:cNvPicPr>
            <a:picLocks noChangeAspect="1"/>
          </p:cNvPicPr>
          <p:nvPr/>
        </p:nvPicPr>
        <p:blipFill rotWithShape="1">
          <a:blip r:embed="rId4" cstate="print">
            <a:extLst>
              <a:ext uri="{28A0092B-C50C-407E-A947-70E740481C1C}">
                <a14:useLocalDpi xmlns:a14="http://schemas.microsoft.com/office/drawing/2010/main" val="0"/>
              </a:ext>
            </a:extLst>
          </a:blip>
          <a:srcRect r="91737"/>
          <a:stretch/>
        </p:blipFill>
        <p:spPr>
          <a:xfrm flipH="1">
            <a:off x="-3" y="830997"/>
            <a:ext cx="2157385" cy="6012347"/>
          </a:xfrm>
          <a:prstGeom prst="rect">
            <a:avLst/>
          </a:prstGeom>
        </p:spPr>
      </p:pic>
      <p:pic>
        <p:nvPicPr>
          <p:cNvPr id="7" name="Espaço Reservado para Conteúdo 4"/>
          <p:cNvPicPr>
            <a:picLocks noChangeAspect="1"/>
          </p:cNvPicPr>
          <p:nvPr/>
        </p:nvPicPr>
        <p:blipFill rotWithShape="1">
          <a:blip r:embed="rId4" cstate="print">
            <a:extLst>
              <a:ext uri="{28A0092B-C50C-407E-A947-70E740481C1C}">
                <a14:useLocalDpi xmlns:a14="http://schemas.microsoft.com/office/drawing/2010/main" val="0"/>
              </a:ext>
            </a:extLst>
          </a:blip>
          <a:srcRect l="85735"/>
          <a:stretch/>
        </p:blipFill>
        <p:spPr>
          <a:xfrm flipH="1">
            <a:off x="9966843" y="830997"/>
            <a:ext cx="2225155" cy="6012347"/>
          </a:xfrm>
          <a:prstGeom prst="rect">
            <a:avLst/>
          </a:prstGeom>
        </p:spPr>
      </p:pic>
      <p:sp>
        <p:nvSpPr>
          <p:cNvPr id="8" name="Retângulo 7"/>
          <p:cNvSpPr/>
          <p:nvPr/>
        </p:nvSpPr>
        <p:spPr>
          <a:xfrm>
            <a:off x="1" y="0"/>
            <a:ext cx="12192000" cy="830997"/>
          </a:xfrm>
          <a:prstGeom prst="rect">
            <a:avLst/>
          </a:prstGeom>
          <a:gradFill>
            <a:gsLst>
              <a:gs pos="0">
                <a:srgbClr val="221B06"/>
              </a:gs>
              <a:gs pos="100000">
                <a:srgbClr val="745C2E"/>
              </a:gs>
            </a:gsLst>
            <a:lin ang="16200000" scaled="1"/>
          </a:gradFill>
          <a:effectLst/>
        </p:spPr>
        <p:txBody>
          <a:bodyPr wrap="square" lIns="91440" tIns="45720" rIns="91440" bIns="45720">
            <a:spAutoFit/>
            <a:scene3d>
              <a:camera prst="perspectiveAbove"/>
              <a:lightRig rig="flood" dir="t"/>
            </a:scene3d>
            <a:sp3d extrusionH="57150" prstMaterial="metal">
              <a:extrusionClr>
                <a:schemeClr val="bg1"/>
              </a:extrusionClr>
            </a:sp3d>
          </a:bodyPr>
          <a:lstStyle/>
          <a:p>
            <a:pPr algn="ctr"/>
            <a:r>
              <a:rPr lang="pt-BR" sz="4800" dirty="0">
                <a:ln>
                  <a:solidFill>
                    <a:schemeClr val="bg1"/>
                  </a:solidFill>
                </a:ln>
                <a:solidFill>
                  <a:schemeClr val="bg1"/>
                </a:solidFill>
              </a:rPr>
              <a:t>A cultura é cultivada, e possui raízes fortes.</a:t>
            </a:r>
            <a:endParaRPr lang="pt-BR" sz="4800" b="1" cap="none" spc="0" dirty="0">
              <a:ln>
                <a:solidFill>
                  <a:schemeClr val="bg1"/>
                </a:solidFill>
              </a:ln>
              <a:solidFill>
                <a:schemeClr val="bg1"/>
              </a:soli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3522101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8" name="Retângulo 7"/>
          <p:cNvSpPr/>
          <p:nvPr/>
        </p:nvSpPr>
        <p:spPr>
          <a:xfrm>
            <a:off x="-196342" y="-1"/>
            <a:ext cx="5224530" cy="1658983"/>
          </a:xfrm>
          <a:prstGeom prst="rect">
            <a:avLst/>
          </a:prstGeom>
          <a:gradFill flip="none" rotWithShape="1">
            <a:gsLst>
              <a:gs pos="0">
                <a:schemeClr val="accent4">
                  <a:lumMod val="0"/>
                  <a:lumOff val="100000"/>
                  <a:alpha val="0"/>
                </a:schemeClr>
              </a:gs>
              <a:gs pos="71000">
                <a:srgbClr val="D9DCDF">
                  <a:alpha val="40000"/>
                </a:srgbClr>
              </a:gs>
              <a:gs pos="36000">
                <a:schemeClr val="accent4">
                  <a:lumMod val="0"/>
                  <a:lumOff val="100000"/>
                  <a:alpha val="60000"/>
                </a:schemeClr>
              </a:gs>
              <a:gs pos="100000">
                <a:schemeClr val="accent4">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pt-BR">
              <a:solidFill>
                <a:prstClr val="white"/>
              </a:solidFill>
            </a:endParaRPr>
          </a:p>
        </p:txBody>
      </p:sp>
      <p:sp>
        <p:nvSpPr>
          <p:cNvPr id="6" name="Espaço Reservado para Número de Slide 3">
            <a:extLst>
              <a:ext uri="{FF2B5EF4-FFF2-40B4-BE49-F238E27FC236}">
                <a16:creationId xmlns="" xmlns:a16="http://schemas.microsoft.com/office/drawing/2014/main" id="{2526F15A-014F-4FA8-A26D-C71D1CD5D160}"/>
              </a:ext>
            </a:extLst>
          </p:cNvPr>
          <p:cNvSpPr>
            <a:spLocks noGrp="1"/>
          </p:cNvSpPr>
          <p:nvPr>
            <p:ph type="sldNum" sz="quarter" idx="12"/>
          </p:nvPr>
        </p:nvSpPr>
        <p:spPr>
          <a:xfrm>
            <a:off x="10558300" y="5956137"/>
            <a:ext cx="1052510" cy="365125"/>
          </a:xfrm>
        </p:spPr>
        <p:txBody>
          <a:bodyPr/>
          <a:lstStyle/>
          <a:p>
            <a:fld id="{6EDB6F0F-9382-4357-A3D9-991CC8B397EF}" type="slidenum">
              <a:rPr lang="pt-BR" smtClean="0"/>
              <a:t>14</a:t>
            </a:fld>
            <a:endParaRPr lang="pt-B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44" y="0"/>
            <a:ext cx="9885056" cy="6858000"/>
          </a:xfrm>
          <a:prstGeom prst="rect">
            <a:avLst/>
          </a:prstGeom>
        </p:spPr>
      </p:pic>
      <p:sp>
        <p:nvSpPr>
          <p:cNvPr id="10" name="Elipse 9">
            <a:extLst>
              <a:ext uri="{FF2B5EF4-FFF2-40B4-BE49-F238E27FC236}">
                <a16:creationId xmlns="" xmlns:a16="http://schemas.microsoft.com/office/drawing/2014/main" id="{1BCFE339-1B4A-42B0-8B2C-D6F092086193}"/>
              </a:ext>
            </a:extLst>
          </p:cNvPr>
          <p:cNvSpPr/>
          <p:nvPr/>
        </p:nvSpPr>
        <p:spPr>
          <a:xfrm>
            <a:off x="220262" y="271849"/>
            <a:ext cx="1080000" cy="1080000"/>
          </a:xfrm>
          <a:prstGeom prst="ellipse">
            <a:avLst/>
          </a:prstGeom>
          <a:noFill/>
          <a:ln w="66675" cap="flat" cmpd="sng" algn="ctr">
            <a:gradFill flip="none" rotWithShape="1">
              <a:gsLst>
                <a:gs pos="0">
                  <a:srgbClr val="FFC000">
                    <a:lumMod val="89000"/>
                  </a:srgbClr>
                </a:gs>
                <a:gs pos="23000">
                  <a:srgbClr val="FFC000">
                    <a:lumMod val="89000"/>
                  </a:srgbClr>
                </a:gs>
                <a:gs pos="69000">
                  <a:srgbClr val="FFC000">
                    <a:lumMod val="75000"/>
                  </a:srgbClr>
                </a:gs>
                <a:gs pos="97000">
                  <a:srgbClr val="FFC000">
                    <a:lumMod val="70000"/>
                  </a:srgbClr>
                </a:gs>
              </a:gsLst>
              <a:path path="circle">
                <a:fillToRect l="50000" t="50000" r="50000" b="50000"/>
              </a:path>
              <a:tileRect/>
            </a:gradFill>
            <a:prstDash val="solid"/>
            <a:miter lim="800000"/>
          </a:ln>
          <a:effectLst/>
          <a:scene3d>
            <a:camera prst="orthographicFront"/>
            <a:lightRig rig="sunrise" dir="t"/>
          </a:scene3d>
          <a:sp3d extrusionH="57150" prstMaterial="plastic">
            <a:bevelT w="146050"/>
            <a:extrusionClr>
              <a:sysClr val="windowText" lastClr="000000"/>
            </a:extrusionClr>
          </a:sp3d>
        </p:spPr>
        <p:txBody>
          <a:bodyPr rtlCol="0" anchor="ctr">
            <a:sp3d extrusionH="57150" contourW="12700">
              <a:bevelT w="38100" h="38100"/>
              <a:contourClr>
                <a:schemeClr val="tx1"/>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4800" b="0" i="0" u="none" strike="noStrike" kern="0" cap="none" spc="0" normalizeH="0" baseline="0" noProof="0" dirty="0" smtClean="0">
                <a:ln>
                  <a:solidFill>
                    <a:srgbClr val="5B9BD5">
                      <a:shade val="50000"/>
                    </a:srgbClr>
                  </a:solidFill>
                </a:ln>
                <a:gradFill>
                  <a:gsLst>
                    <a:gs pos="0">
                      <a:srgbClr val="FFC000">
                        <a:lumMod val="89000"/>
                      </a:srgbClr>
                    </a:gs>
                    <a:gs pos="23000">
                      <a:srgbClr val="FFC000">
                        <a:lumMod val="89000"/>
                      </a:srgbClr>
                    </a:gs>
                    <a:gs pos="69000">
                      <a:srgbClr val="FFC000">
                        <a:lumMod val="75000"/>
                      </a:srgbClr>
                    </a:gs>
                    <a:gs pos="97000">
                      <a:srgbClr val="FFC000">
                        <a:lumMod val="70000"/>
                      </a:srgbClr>
                    </a:gs>
                  </a:gsLst>
                  <a:path path="circle">
                    <a:fillToRect l="50000" t="50000" r="50000" b="50000"/>
                  </a:path>
                </a:gradFill>
                <a:effectLst/>
                <a:uLnTx/>
                <a:uFillTx/>
                <a:latin typeface="Algerian" panose="04020705040A02060702" pitchFamily="82" charset="0"/>
              </a:rPr>
              <a:t>II</a:t>
            </a:r>
            <a:endParaRPr kumimoji="0" lang="pt-BR" sz="8800" b="0" i="0" u="none" strike="noStrike" kern="0" cap="none" spc="0" normalizeH="0" baseline="0" noProof="0" dirty="0" smtClean="0">
              <a:ln>
                <a:solidFill>
                  <a:srgbClr val="5B9BD5">
                    <a:shade val="50000"/>
                  </a:srgbClr>
                </a:solidFill>
              </a:ln>
              <a:gradFill>
                <a:gsLst>
                  <a:gs pos="0">
                    <a:srgbClr val="FFC000">
                      <a:lumMod val="89000"/>
                    </a:srgbClr>
                  </a:gs>
                  <a:gs pos="23000">
                    <a:srgbClr val="FFC000">
                      <a:lumMod val="89000"/>
                    </a:srgbClr>
                  </a:gs>
                  <a:gs pos="69000">
                    <a:srgbClr val="FFC000">
                      <a:lumMod val="75000"/>
                    </a:srgbClr>
                  </a:gs>
                  <a:gs pos="97000">
                    <a:srgbClr val="FFC000">
                      <a:lumMod val="70000"/>
                    </a:srgbClr>
                  </a:gs>
                </a:gsLst>
                <a:path path="circle">
                  <a:fillToRect l="50000" t="50000" r="50000" b="50000"/>
                </a:path>
              </a:gradFill>
              <a:effectLst/>
              <a:uLnTx/>
              <a:uFillTx/>
              <a:latin typeface="Algerian" panose="04020705040A02060702" pitchFamily="82" charset="0"/>
            </a:endParaRPr>
          </a:p>
        </p:txBody>
      </p:sp>
      <p:sp>
        <p:nvSpPr>
          <p:cNvPr id="11" name="CaixaDeTexto 10"/>
          <p:cNvSpPr txBox="1"/>
          <p:nvPr/>
        </p:nvSpPr>
        <p:spPr>
          <a:xfrm>
            <a:off x="1465994" y="427128"/>
            <a:ext cx="6573106" cy="769441"/>
          </a:xfrm>
          <a:prstGeom prst="rect">
            <a:avLst/>
          </a:prstGeom>
          <a:noFill/>
        </p:spPr>
        <p:txBody>
          <a:bodyPr wrap="square" rtlCol="0">
            <a:spAutoFit/>
          </a:bodyPr>
          <a:lstStyle/>
          <a:p>
            <a:r>
              <a:rPr lang="pt-BR" sz="4400" dirty="0" smtClean="0">
                <a:ln w="6350">
                  <a:solidFill>
                    <a:schemeClr val="tx1"/>
                  </a:solidFill>
                </a:ln>
                <a:solidFill>
                  <a:srgbClr val="8D5906"/>
                </a:solidFill>
              </a:rPr>
              <a:t>Complexidade</a:t>
            </a:r>
            <a:endParaRPr lang="pt-BR" sz="2000" dirty="0"/>
          </a:p>
        </p:txBody>
      </p:sp>
    </p:spTree>
    <p:extLst>
      <p:ext uri="{BB962C8B-B14F-4D97-AF65-F5344CB8AC3E}">
        <p14:creationId xmlns:p14="http://schemas.microsoft.com/office/powerpoint/2010/main" val="3490595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t>15</a:t>
            </a:fld>
            <a:endParaRPr lang="pt-B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bject 4"/>
          <p:cNvSpPr txBox="1"/>
          <p:nvPr/>
        </p:nvSpPr>
        <p:spPr>
          <a:xfrm>
            <a:off x="6955971" y="1178640"/>
            <a:ext cx="4310356" cy="2250360"/>
          </a:xfrm>
          <a:prstGeom prst="rect">
            <a:avLst/>
          </a:prstGeom>
          <a:solidFill>
            <a:schemeClr val="bg1">
              <a:alpha val="23000"/>
            </a:schemeClr>
          </a:solidFill>
        </p:spPr>
        <p:txBody>
          <a:bodyPr vert="horz" wrap="square" lIns="0" tIns="12192" rIns="0" bIns="0" rtlCol="0">
            <a:spAutoFit/>
          </a:bodyPr>
          <a:lstStyle/>
          <a:p>
            <a:pPr marL="15240" marR="6096" algn="ctr" defTabSz="1097253">
              <a:lnSpc>
                <a:spcPct val="100699"/>
              </a:lnSpc>
              <a:spcBef>
                <a:spcPts val="96"/>
              </a:spcBef>
              <a:defRPr/>
            </a:pPr>
            <a:r>
              <a:rPr lang="pt-BR" sz="3600" b="1" spc="-31" dirty="0">
                <a:solidFill>
                  <a:prstClr val="white"/>
                </a:solidFill>
                <a:latin typeface="Arial"/>
                <a:cs typeface="Arial"/>
              </a:rPr>
              <a:t>“O ESTUDO DA COMPLEXIDADE VAI SER A CIÊNCIA DO SÉCULO XXI”</a:t>
            </a:r>
          </a:p>
        </p:txBody>
      </p:sp>
    </p:spTree>
    <p:extLst>
      <p:ext uri="{BB962C8B-B14F-4D97-AF65-F5344CB8AC3E}">
        <p14:creationId xmlns:p14="http://schemas.microsoft.com/office/powerpoint/2010/main" val="20110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t>16</a:t>
            </a:fld>
            <a:endParaRPr lang="pt-BR"/>
          </a:p>
        </p:txBody>
      </p:sp>
      <p:pic>
        <p:nvPicPr>
          <p:cNvPr id="6" name="Espaço Reservado para Conteúdo 7" descr="Uma imagem contendo mapa, captura de tela&#10;&#10;Descrição gerada com muito alta confiança">
            <a:extLst>
              <a:ext uri="{FF2B5EF4-FFF2-40B4-BE49-F238E27FC236}">
                <a16:creationId xmlns:a16="http://schemas.microsoft.com/office/drawing/2014/main" xmlns="" id="{99652BA6-1D5A-4E4C-AF51-72C9258AE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136"/>
          <a:stretch/>
        </p:blipFill>
        <p:spPr>
          <a:xfrm>
            <a:off x="0" y="0"/>
            <a:ext cx="12192000" cy="6857999"/>
          </a:xfrm>
          <a:prstGeom prst="rect">
            <a:avLst/>
          </a:prstGeom>
        </p:spPr>
      </p:pic>
    </p:spTree>
    <p:extLst>
      <p:ext uri="{BB962C8B-B14F-4D97-AF65-F5344CB8AC3E}">
        <p14:creationId xmlns:p14="http://schemas.microsoft.com/office/powerpoint/2010/main" val="724933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Por que as startups morrem?</a:t>
            </a:r>
          </a:p>
        </p:txBody>
      </p:sp>
      <p:sp>
        <p:nvSpPr>
          <p:cNvPr id="4" name="Espaço Reservado para Número de Slide 3"/>
          <p:cNvSpPr>
            <a:spLocks noGrp="1"/>
          </p:cNvSpPr>
          <p:nvPr>
            <p:ph type="sldNum" sz="quarter" idx="12"/>
          </p:nvPr>
        </p:nvSpPr>
        <p:spPr/>
        <p:txBody>
          <a:bodyPr/>
          <a:lstStyle/>
          <a:p>
            <a:fld id="{6EDB6F0F-9382-4357-A3D9-991CC8B397EF}" type="slidenum">
              <a:rPr lang="pt-BR" smtClean="0"/>
              <a:t>17</a:t>
            </a:fld>
            <a:endParaRPr lang="pt-BR"/>
          </a:p>
        </p:txBody>
      </p:sp>
      <p:pic>
        <p:nvPicPr>
          <p:cNvPr id="5" name="Espaço Reservado para Conteúdo 13">
            <a:extLst>
              <a:ext uri="{FF2B5EF4-FFF2-40B4-BE49-F238E27FC236}">
                <a16:creationId xmlns:a16="http://schemas.microsoft.com/office/drawing/2014/main" xmlns="" id="{6CDC9D7E-42FB-486B-9C23-CAAFA4F70586}"/>
              </a:ext>
            </a:extLst>
          </p:cNvPr>
          <p:cNvPicPr>
            <a:picLocks noChangeAspect="1"/>
          </p:cNvPicPr>
          <p:nvPr/>
        </p:nvPicPr>
        <p:blipFill rotWithShape="1">
          <a:blip r:embed="rId3">
            <a:extLst>
              <a:ext uri="{28A0092B-C50C-407E-A947-70E740481C1C}">
                <a14:useLocalDpi xmlns:a14="http://schemas.microsoft.com/office/drawing/2010/main" val="0"/>
              </a:ext>
            </a:extLst>
          </a:blip>
          <a:srcRect t="3348" b="72668"/>
          <a:stretch/>
        </p:blipFill>
        <p:spPr>
          <a:xfrm>
            <a:off x="1438437" y="1032704"/>
            <a:ext cx="10067764" cy="5602817"/>
          </a:xfrm>
          <a:prstGeom prst="rect">
            <a:avLst/>
          </a:prstGeom>
        </p:spPr>
      </p:pic>
      <p:sp>
        <p:nvSpPr>
          <p:cNvPr id="7" name="Retângulo 6"/>
          <p:cNvSpPr/>
          <p:nvPr/>
        </p:nvSpPr>
        <p:spPr>
          <a:xfrm>
            <a:off x="1078827" y="1032704"/>
            <a:ext cx="10427374" cy="1204309"/>
          </a:xfrm>
          <a:prstGeom prst="rect">
            <a:avLst/>
          </a:prstGeom>
          <a:solidFill>
            <a:srgbClr val="FF0000">
              <a:alpha val="0"/>
            </a:srgbClr>
          </a:solidFill>
          <a:ln w="12700" cap="flat" cmpd="sng" algn="ctr">
            <a:solidFill>
              <a:srgbClr val="FFC000">
                <a:lumMod val="60000"/>
                <a:lumOff val="4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smtClean="0">
              <a:ln>
                <a:noFill/>
              </a:ln>
              <a:solidFill>
                <a:prstClr val="white"/>
              </a:solidFill>
              <a:effectLst/>
              <a:uLnTx/>
              <a:uFillTx/>
              <a:latin typeface="Calibri"/>
            </a:endParaRPr>
          </a:p>
        </p:txBody>
      </p:sp>
      <p:sp>
        <p:nvSpPr>
          <p:cNvPr id="8" name="Retângulo 7"/>
          <p:cNvSpPr/>
          <p:nvPr/>
        </p:nvSpPr>
        <p:spPr>
          <a:xfrm>
            <a:off x="-1" y="-21047"/>
            <a:ext cx="12177819" cy="830997"/>
          </a:xfrm>
          <a:prstGeom prst="rect">
            <a:avLst/>
          </a:prstGeom>
          <a:gradFill flip="none" rotWithShape="1">
            <a:gsLst>
              <a:gs pos="0">
                <a:schemeClr val="accent1">
                  <a:lumMod val="25000"/>
                  <a:lumOff val="75000"/>
                </a:schemeClr>
              </a:gs>
              <a:gs pos="100000">
                <a:schemeClr val="bg1"/>
              </a:gs>
            </a:gsLst>
            <a:lin ang="0" scaled="1"/>
            <a:tileRect/>
          </a:gradFill>
        </p:spPr>
        <p:txBody>
          <a:bodyPr wrap="square" lIns="91440" tIns="45720" rIns="91440" bIns="45720">
            <a:spAutoFit/>
          </a:bodyPr>
          <a:lstStyle/>
          <a:p>
            <a:pPr defTabSz="914400" eaLnBrk="0" fontAlgn="base" hangingPunct="0">
              <a:spcBef>
                <a:spcPct val="0"/>
              </a:spcBef>
              <a:spcAft>
                <a:spcPct val="0"/>
              </a:spcAft>
              <a:tabLst>
                <a:tab pos="3403600" algn="l"/>
              </a:tabLst>
            </a:pPr>
            <a:endParaRPr lang="pt-BR" sz="4800" b="1" dirty="0">
              <a:ln w="10160">
                <a:solidFill>
                  <a:srgbClr val="DAEDEF"/>
                </a:solidFill>
                <a:prstDash val="solid"/>
              </a:ln>
              <a:solidFill>
                <a:srgbClr val="00B0F0"/>
              </a:solidFill>
              <a:effectLst>
                <a:outerShdw blurRad="38100" dist="22860" dir="5400000" algn="tl" rotWithShape="0">
                  <a:srgbClr val="000000">
                    <a:alpha val="30000"/>
                  </a:srgbClr>
                </a:outerShdw>
              </a:effectLst>
              <a:latin typeface="Allura" panose="02000000000000000000" pitchFamily="2" charset="0"/>
            </a:endParaRPr>
          </a:p>
        </p:txBody>
      </p:sp>
      <p:sp>
        <p:nvSpPr>
          <p:cNvPr id="9" name="Retângulo 8"/>
          <p:cNvSpPr/>
          <p:nvPr/>
        </p:nvSpPr>
        <p:spPr>
          <a:xfrm>
            <a:off x="1328309" y="-73768"/>
            <a:ext cx="9562746" cy="923330"/>
          </a:xfrm>
          <a:prstGeom prst="rect">
            <a:avLst/>
          </a:prstGeom>
          <a:noFill/>
          <a:effectLst/>
        </p:spPr>
        <p:txBody>
          <a:bodyPr wrap="none" lIns="91440" tIns="45720" rIns="91440" bIns="45720">
            <a:spAutoFit/>
            <a:scene3d>
              <a:camera prst="perspectiveAbove"/>
              <a:lightRig rig="sunset" dir="t"/>
            </a:scene3d>
            <a:sp3d extrusionH="57150" prstMaterial="metal">
              <a:extrusionClr>
                <a:schemeClr val="bg1"/>
              </a:extrusionClr>
            </a:sp3d>
          </a:bodyPr>
          <a:lstStyle/>
          <a:p>
            <a:pPr algn="ctr"/>
            <a:r>
              <a:rPr lang="pt-BR" sz="5400" b="1" dirty="0">
                <a:ln w="0">
                  <a:solidFill>
                    <a:schemeClr val="tx1"/>
                  </a:solidFill>
                </a:ln>
                <a:gradFill>
                  <a:gsLst>
                    <a:gs pos="0">
                      <a:schemeClr val="bg2">
                        <a:lumMod val="25000"/>
                      </a:schemeClr>
                    </a:gs>
                    <a:gs pos="50000">
                      <a:schemeClr val="bg2">
                        <a:lumMod val="75000"/>
                      </a:schemeClr>
                    </a:gs>
                    <a:gs pos="100000">
                      <a:schemeClr val="bg2">
                        <a:lumMod val="75000"/>
                      </a:schemeClr>
                    </a:gs>
                  </a:gsLst>
                  <a:lin ang="5400000"/>
                </a:gradFill>
                <a:effectLst>
                  <a:outerShdw blurRad="50800" dist="38100" dir="2700000" algn="tl" rotWithShape="0">
                    <a:prstClr val="black">
                      <a:alpha val="40000"/>
                    </a:prstClr>
                  </a:outerShdw>
                  <a:reflection blurRad="6350" stA="53000" endA="300" endPos="35500" dir="5400000" sy="-90000" algn="bl" rotWithShape="0"/>
                </a:effectLst>
              </a:rPr>
              <a:t>Por que as startups morrem?</a:t>
            </a:r>
            <a:endParaRPr lang="pt-BR" sz="5400" b="1" cap="none" spc="0" dirty="0">
              <a:ln w="0">
                <a:solidFill>
                  <a:schemeClr val="tx1"/>
                </a:solidFill>
              </a:ln>
              <a:gradFill>
                <a:gsLst>
                  <a:gs pos="0">
                    <a:schemeClr val="bg2">
                      <a:lumMod val="25000"/>
                    </a:schemeClr>
                  </a:gs>
                  <a:gs pos="50000">
                    <a:schemeClr val="bg2">
                      <a:lumMod val="75000"/>
                    </a:schemeClr>
                  </a:gs>
                  <a:gs pos="100000">
                    <a:schemeClr val="bg2">
                      <a:lumMod val="75000"/>
                    </a:schemeClr>
                  </a:gs>
                </a:gsLst>
                <a:lin ang="5400000"/>
              </a:gra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225209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t>18</a:t>
            </a:fld>
            <a:endParaRPr lang="pt-BR"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999244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t>19</a:t>
            </a:fld>
            <a:endParaRPr lang="pt-BR"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Imagem 5">
            <a:extLst>
              <a:ext uri="{FF2B5EF4-FFF2-40B4-BE49-F238E27FC236}">
                <a16:creationId xmlns:a16="http://schemas.microsoft.com/office/drawing/2014/main" xmlns="" id="{861B4CB2-B968-43AF-A53F-580EC802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7812"/>
            <a:ext cx="6202913" cy="4540188"/>
          </a:xfrm>
          <a:prstGeom prst="rect">
            <a:avLst/>
          </a:prstGeom>
        </p:spPr>
      </p:pic>
    </p:spTree>
    <p:extLst>
      <p:ext uri="{BB962C8B-B14F-4D97-AF65-F5344CB8AC3E}">
        <p14:creationId xmlns:p14="http://schemas.microsoft.com/office/powerpoint/2010/main" val="2579211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4" name="Espaço Reservado para Número de Slide 3">
            <a:extLst>
              <a:ext uri="{FF2B5EF4-FFF2-40B4-BE49-F238E27FC236}">
                <a16:creationId xmlns="" xmlns:a16="http://schemas.microsoft.com/office/drawing/2014/main" id="{2526F15A-014F-4FA8-A26D-C71D1CD5D160}"/>
              </a:ext>
            </a:extLst>
          </p:cNvPr>
          <p:cNvSpPr>
            <a:spLocks noGrp="1"/>
          </p:cNvSpPr>
          <p:nvPr>
            <p:ph type="sldNum" sz="quarter" idx="12"/>
          </p:nvPr>
        </p:nvSpPr>
        <p:spPr/>
        <p:txBody>
          <a:bodyPr/>
          <a:lstStyle/>
          <a:p>
            <a:fld id="{6EDB6F0F-9382-4357-A3D9-991CC8B397EF}" type="slidenum">
              <a:rPr lang="pt-BR" smtClean="0"/>
              <a:t>2</a:t>
            </a:fld>
            <a:endParaRPr lang="pt-BR"/>
          </a:p>
        </p:txBody>
      </p:sp>
      <p:sp>
        <p:nvSpPr>
          <p:cNvPr id="7" name="Retângulo 6"/>
          <p:cNvSpPr/>
          <p:nvPr/>
        </p:nvSpPr>
        <p:spPr>
          <a:xfrm>
            <a:off x="-196342" y="-1"/>
            <a:ext cx="5224530" cy="1658983"/>
          </a:xfrm>
          <a:prstGeom prst="rect">
            <a:avLst/>
          </a:prstGeom>
          <a:gradFill flip="none" rotWithShape="1">
            <a:gsLst>
              <a:gs pos="0">
                <a:schemeClr val="accent4">
                  <a:lumMod val="0"/>
                  <a:lumOff val="100000"/>
                  <a:alpha val="0"/>
                </a:schemeClr>
              </a:gs>
              <a:gs pos="71000">
                <a:srgbClr val="D9DCDF">
                  <a:alpha val="40000"/>
                </a:srgbClr>
              </a:gs>
              <a:gs pos="36000">
                <a:schemeClr val="accent4">
                  <a:lumMod val="0"/>
                  <a:lumOff val="100000"/>
                  <a:alpha val="60000"/>
                </a:schemeClr>
              </a:gs>
              <a:gs pos="100000">
                <a:schemeClr val="accent4">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pt-BR">
              <a:solidFill>
                <a:prstClr val="white"/>
              </a:solidFill>
            </a:endParaRP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944" y="0"/>
            <a:ext cx="9885056" cy="6858000"/>
          </a:xfrm>
          <a:prstGeom prst="rect">
            <a:avLst/>
          </a:prstGeom>
        </p:spPr>
      </p:pic>
      <p:sp>
        <p:nvSpPr>
          <p:cNvPr id="10" name="Elipse 9">
            <a:extLst>
              <a:ext uri="{FF2B5EF4-FFF2-40B4-BE49-F238E27FC236}">
                <a16:creationId xmlns="" xmlns:a16="http://schemas.microsoft.com/office/drawing/2014/main" id="{1BCFE339-1B4A-42B0-8B2C-D6F092086193}"/>
              </a:ext>
            </a:extLst>
          </p:cNvPr>
          <p:cNvSpPr/>
          <p:nvPr/>
        </p:nvSpPr>
        <p:spPr>
          <a:xfrm>
            <a:off x="220262" y="271849"/>
            <a:ext cx="1080000" cy="1080000"/>
          </a:xfrm>
          <a:prstGeom prst="ellipse">
            <a:avLst/>
          </a:prstGeom>
          <a:noFill/>
          <a:ln w="66675" cap="flat" cmpd="sng" algn="ctr">
            <a:gradFill flip="none" rotWithShape="1">
              <a:gsLst>
                <a:gs pos="0">
                  <a:srgbClr val="FFC000">
                    <a:lumMod val="89000"/>
                  </a:srgbClr>
                </a:gs>
                <a:gs pos="23000">
                  <a:srgbClr val="FFC000">
                    <a:lumMod val="89000"/>
                  </a:srgbClr>
                </a:gs>
                <a:gs pos="69000">
                  <a:srgbClr val="FFC000">
                    <a:lumMod val="75000"/>
                  </a:srgbClr>
                </a:gs>
                <a:gs pos="97000">
                  <a:srgbClr val="FFC000">
                    <a:lumMod val="70000"/>
                  </a:srgbClr>
                </a:gs>
              </a:gsLst>
              <a:path path="circle">
                <a:fillToRect l="50000" t="50000" r="50000" b="50000"/>
              </a:path>
              <a:tileRect/>
            </a:gradFill>
            <a:prstDash val="solid"/>
            <a:miter lim="800000"/>
          </a:ln>
          <a:effectLst/>
          <a:scene3d>
            <a:camera prst="orthographicFront"/>
            <a:lightRig rig="sunrise" dir="t"/>
          </a:scene3d>
          <a:sp3d extrusionH="57150" prstMaterial="plastic">
            <a:bevelT w="146050"/>
            <a:extrusionClr>
              <a:sysClr val="windowText" lastClr="000000"/>
            </a:extrusionClr>
          </a:sp3d>
        </p:spPr>
        <p:txBody>
          <a:bodyPr rtlCol="0" anchor="ctr">
            <a:sp3d extrusionH="57150" contourW="12700">
              <a:bevelT w="38100" h="38100"/>
              <a:contourClr>
                <a:schemeClr val="tx1"/>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800" b="0" i="0" u="none" strike="noStrike" kern="0" cap="none" spc="0" normalizeH="0" baseline="0" noProof="0" dirty="0" smtClean="0">
                <a:ln>
                  <a:solidFill>
                    <a:srgbClr val="5B9BD5">
                      <a:shade val="50000"/>
                    </a:srgbClr>
                  </a:solidFill>
                </a:ln>
                <a:gradFill>
                  <a:gsLst>
                    <a:gs pos="0">
                      <a:srgbClr val="FFC000">
                        <a:lumMod val="89000"/>
                      </a:srgbClr>
                    </a:gs>
                    <a:gs pos="23000">
                      <a:srgbClr val="FFC000">
                        <a:lumMod val="89000"/>
                      </a:srgbClr>
                    </a:gs>
                    <a:gs pos="69000">
                      <a:srgbClr val="FFC000">
                        <a:lumMod val="75000"/>
                      </a:srgbClr>
                    </a:gs>
                    <a:gs pos="97000">
                      <a:srgbClr val="FFC000">
                        <a:lumMod val="70000"/>
                      </a:srgbClr>
                    </a:gs>
                  </a:gsLst>
                  <a:path path="circle">
                    <a:fillToRect l="50000" t="50000" r="50000" b="50000"/>
                  </a:path>
                </a:gradFill>
                <a:effectLst/>
                <a:uLnTx/>
                <a:uFillTx/>
                <a:latin typeface="Algerian" panose="04020705040A02060702" pitchFamily="82" charset="0"/>
              </a:rPr>
              <a:t>I</a:t>
            </a:r>
          </a:p>
        </p:txBody>
      </p:sp>
      <p:sp>
        <p:nvSpPr>
          <p:cNvPr id="11" name="CaixaDeTexto 10"/>
          <p:cNvSpPr txBox="1"/>
          <p:nvPr/>
        </p:nvSpPr>
        <p:spPr>
          <a:xfrm>
            <a:off x="1465994" y="97271"/>
            <a:ext cx="3562194" cy="1754326"/>
          </a:xfrm>
          <a:prstGeom prst="rect">
            <a:avLst/>
          </a:prstGeom>
          <a:noFill/>
        </p:spPr>
        <p:txBody>
          <a:bodyPr wrap="none" rtlCol="0">
            <a:spAutoFit/>
          </a:bodyPr>
          <a:lstStyle/>
          <a:p>
            <a:r>
              <a:rPr lang="pt-BR" sz="4400" dirty="0" smtClean="0">
                <a:ln w="6350">
                  <a:solidFill>
                    <a:schemeClr val="tx1"/>
                  </a:solidFill>
                </a:ln>
                <a:solidFill>
                  <a:srgbClr val="8D5906"/>
                </a:solidFill>
              </a:rPr>
              <a:t>Cultura </a:t>
            </a:r>
          </a:p>
          <a:p>
            <a:r>
              <a:rPr lang="pt-BR" sz="4400" dirty="0" smtClean="0">
                <a:ln w="6350">
                  <a:solidFill>
                    <a:schemeClr val="tx1"/>
                  </a:solidFill>
                </a:ln>
                <a:solidFill>
                  <a:srgbClr val="8D5906"/>
                </a:solidFill>
              </a:rPr>
              <a:t>Organizacional</a:t>
            </a:r>
          </a:p>
          <a:p>
            <a:endParaRPr lang="pt-BR" sz="2000" dirty="0"/>
          </a:p>
        </p:txBody>
      </p:sp>
    </p:spTree>
    <p:extLst>
      <p:ext uri="{BB962C8B-B14F-4D97-AF65-F5344CB8AC3E}">
        <p14:creationId xmlns:p14="http://schemas.microsoft.com/office/powerpoint/2010/main" val="2497626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3" name="Conector reto 12"/>
          <p:cNvCxnSpPr/>
          <p:nvPr/>
        </p:nvCxnSpPr>
        <p:spPr>
          <a:xfrm>
            <a:off x="375684" y="5882688"/>
            <a:ext cx="11193427" cy="42530"/>
          </a:xfrm>
          <a:prstGeom prst="line">
            <a:avLst/>
          </a:prstGeom>
          <a:ln w="571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375684" y="1469502"/>
            <a:ext cx="11193427" cy="42530"/>
          </a:xfrm>
          <a:prstGeom prst="line">
            <a:avLst/>
          </a:prstGeom>
          <a:ln w="5715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3" name="Conector angulado 2"/>
          <p:cNvCxnSpPr/>
          <p:nvPr/>
        </p:nvCxnSpPr>
        <p:spPr>
          <a:xfrm rot="10800000" flipV="1">
            <a:off x="3252819" y="1532670"/>
            <a:ext cx="4930851" cy="4392899"/>
          </a:xfrm>
          <a:prstGeom prst="bentConnector3">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0" name="Grupo 9"/>
          <p:cNvGrpSpPr/>
          <p:nvPr/>
        </p:nvGrpSpPr>
        <p:grpSpPr>
          <a:xfrm>
            <a:off x="3256292" y="1516878"/>
            <a:ext cx="4944142" cy="4385042"/>
            <a:chOff x="2243470" y="803646"/>
            <a:chExt cx="4944142" cy="4385042"/>
          </a:xfrm>
        </p:grpSpPr>
        <p:cxnSp>
          <p:nvCxnSpPr>
            <p:cNvPr id="6" name="Conector angulado 5"/>
            <p:cNvCxnSpPr/>
            <p:nvPr/>
          </p:nvCxnSpPr>
          <p:spPr>
            <a:xfrm flipV="1">
              <a:off x="2243470" y="4093535"/>
              <a:ext cx="1988288" cy="1095153"/>
            </a:xfrm>
            <a:prstGeom prst="bentConnector3">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angulado 6"/>
            <p:cNvCxnSpPr/>
            <p:nvPr/>
          </p:nvCxnSpPr>
          <p:spPr>
            <a:xfrm flipV="1">
              <a:off x="3237614" y="3003696"/>
              <a:ext cx="1988288" cy="1095153"/>
            </a:xfrm>
            <a:prstGeom prst="bentConnector3">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angulado 7"/>
            <p:cNvCxnSpPr/>
            <p:nvPr/>
          </p:nvCxnSpPr>
          <p:spPr>
            <a:xfrm flipV="1">
              <a:off x="4218469" y="1905886"/>
              <a:ext cx="1988288" cy="1095153"/>
            </a:xfrm>
            <a:prstGeom prst="bentConnector3">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angulado 8"/>
            <p:cNvCxnSpPr/>
            <p:nvPr/>
          </p:nvCxnSpPr>
          <p:spPr>
            <a:xfrm flipV="1">
              <a:off x="5199324" y="803646"/>
              <a:ext cx="1988288" cy="1095153"/>
            </a:xfrm>
            <a:prstGeom prst="bentConnector3">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7" name="CaixaDeTexto 16"/>
          <p:cNvSpPr txBox="1"/>
          <p:nvPr/>
        </p:nvSpPr>
        <p:spPr>
          <a:xfrm>
            <a:off x="301672" y="5441742"/>
            <a:ext cx="1336135" cy="369332"/>
          </a:xfrm>
          <a:prstGeom prst="rect">
            <a:avLst/>
          </a:prstGeom>
          <a:noFill/>
        </p:spPr>
        <p:txBody>
          <a:bodyPr wrap="none" rtlCol="0">
            <a:spAutoFit/>
          </a:bodyPr>
          <a:lstStyle/>
          <a:p>
            <a:r>
              <a:rPr lang="pt-BR" dirty="0">
                <a:solidFill>
                  <a:prstClr val="white"/>
                </a:solidFill>
              </a:rPr>
              <a:t>Estado atual</a:t>
            </a:r>
          </a:p>
        </p:txBody>
      </p:sp>
      <p:sp>
        <p:nvSpPr>
          <p:cNvPr id="18" name="CaixaDeTexto 17"/>
          <p:cNvSpPr txBox="1"/>
          <p:nvPr/>
        </p:nvSpPr>
        <p:spPr>
          <a:xfrm>
            <a:off x="301671" y="1040748"/>
            <a:ext cx="1454757" cy="369332"/>
          </a:xfrm>
          <a:prstGeom prst="rect">
            <a:avLst/>
          </a:prstGeom>
          <a:noFill/>
        </p:spPr>
        <p:txBody>
          <a:bodyPr wrap="none" rtlCol="0">
            <a:spAutoFit/>
          </a:bodyPr>
          <a:lstStyle/>
          <a:p>
            <a:r>
              <a:rPr lang="pt-BR" dirty="0">
                <a:solidFill>
                  <a:prstClr val="white"/>
                </a:solidFill>
              </a:rPr>
              <a:t>Estado futuro</a:t>
            </a:r>
          </a:p>
        </p:txBody>
      </p:sp>
      <p:sp>
        <p:nvSpPr>
          <p:cNvPr id="19" name="Texto Explicativo 1 18"/>
          <p:cNvSpPr/>
          <p:nvPr/>
        </p:nvSpPr>
        <p:spPr>
          <a:xfrm>
            <a:off x="7154403" y="2814597"/>
            <a:ext cx="2180453" cy="704193"/>
          </a:xfrm>
          <a:prstGeom prst="borderCallout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prstClr val="white"/>
                </a:solidFill>
              </a:rPr>
              <a:t>Mudanças Incrementais</a:t>
            </a:r>
          </a:p>
        </p:txBody>
      </p:sp>
      <p:sp>
        <p:nvSpPr>
          <p:cNvPr id="20" name="Texto Explicativo 1 19"/>
          <p:cNvSpPr/>
          <p:nvPr/>
        </p:nvSpPr>
        <p:spPr>
          <a:xfrm>
            <a:off x="2147350" y="3345263"/>
            <a:ext cx="2180453" cy="704193"/>
          </a:xfrm>
          <a:prstGeom prst="borderCallout1">
            <a:avLst>
              <a:gd name="adj1" fmla="val -201131"/>
              <a:gd name="adj2" fmla="val 159971"/>
              <a:gd name="adj3" fmla="val 25933"/>
              <a:gd name="adj4" fmla="val 105928"/>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prstClr val="white"/>
                </a:solidFill>
              </a:rPr>
              <a:t>Mudanças disruptivas</a:t>
            </a:r>
          </a:p>
        </p:txBody>
      </p:sp>
    </p:spTree>
    <p:extLst>
      <p:ext uri="{BB962C8B-B14F-4D97-AF65-F5344CB8AC3E}">
        <p14:creationId xmlns:p14="http://schemas.microsoft.com/office/powerpoint/2010/main" val="2184370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4125433" y="1728465"/>
            <a:ext cx="7495951" cy="3154710"/>
          </a:xfrm>
          <a:prstGeom prst="rect">
            <a:avLst/>
          </a:prstGeom>
          <a:noFill/>
        </p:spPr>
        <p:txBody>
          <a:bodyPr wrap="square" rtlCol="0">
            <a:spAutoFit/>
          </a:bodyPr>
          <a:lstStyle/>
          <a:p>
            <a:r>
              <a:rPr lang="pt-BR" sz="19900" dirty="0">
                <a:solidFill>
                  <a:prstClr val="white"/>
                </a:solidFill>
                <a:latin typeface="Chiller" panose="04020404031007020602" pitchFamily="82" charset="0"/>
              </a:rPr>
              <a:t>evolução</a:t>
            </a:r>
            <a:endParaRPr lang="pt-BR" sz="2400" dirty="0">
              <a:solidFill>
                <a:prstClr val="white"/>
              </a:solidFill>
              <a:latin typeface="Chiller" panose="04020404031007020602" pitchFamily="82" charset="0"/>
            </a:endParaRPr>
          </a:p>
        </p:txBody>
      </p:sp>
      <p:sp>
        <p:nvSpPr>
          <p:cNvPr id="4" name="CaixaDeTexto 3"/>
          <p:cNvSpPr txBox="1"/>
          <p:nvPr/>
        </p:nvSpPr>
        <p:spPr>
          <a:xfrm>
            <a:off x="1084521" y="1860699"/>
            <a:ext cx="3324949" cy="3154710"/>
          </a:xfrm>
          <a:prstGeom prst="rect">
            <a:avLst/>
          </a:prstGeom>
          <a:noFill/>
        </p:spPr>
        <p:txBody>
          <a:bodyPr wrap="none" rtlCol="0">
            <a:spAutoFit/>
          </a:bodyPr>
          <a:lstStyle/>
          <a:p>
            <a:r>
              <a:rPr lang="pt-BR" sz="19900" dirty="0">
                <a:solidFill>
                  <a:srgbClr val="FF0000"/>
                </a:solidFill>
                <a:latin typeface="Chiller" panose="04020404031007020602" pitchFamily="82" charset="0"/>
              </a:rPr>
              <a:t>(R)</a:t>
            </a:r>
          </a:p>
        </p:txBody>
      </p:sp>
    </p:spTree>
    <p:extLst>
      <p:ext uri="{BB962C8B-B14F-4D97-AF65-F5344CB8AC3E}">
        <p14:creationId xmlns:p14="http://schemas.microsoft.com/office/powerpoint/2010/main" val="3921940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22</a:t>
            </a:fld>
            <a:endParaRPr lang="pt-BR">
              <a:solidFill>
                <a:srgbClr val="903163"/>
              </a:solidFill>
            </a:endParaRPr>
          </a:p>
        </p:txBody>
      </p:sp>
      <p:pic>
        <p:nvPicPr>
          <p:cNvPr id="11" name="Imagem 10" descr="Uma imagem contendo texto&#10;&#10;Descrição gerada com alta confiança">
            <a:extLst>
              <a:ext uri="{FF2B5EF4-FFF2-40B4-BE49-F238E27FC236}">
                <a16:creationId xmlns="" xmlns:a16="http://schemas.microsoft.com/office/drawing/2014/main" id="{0B143D98-FB80-40C4-A8F7-A7849648A7E2}"/>
              </a:ext>
            </a:extLst>
          </p:cNvPr>
          <p:cNvPicPr>
            <a:picLocks noChangeAspect="1"/>
          </p:cNvPicPr>
          <p:nvPr/>
        </p:nvPicPr>
        <p:blipFill rotWithShape="1">
          <a:blip r:embed="rId3">
            <a:extLst>
              <a:ext uri="{28A0092B-C50C-407E-A947-70E740481C1C}">
                <a14:useLocalDpi xmlns:a14="http://schemas.microsoft.com/office/drawing/2010/main" val="0"/>
              </a:ext>
            </a:extLst>
          </a:blip>
          <a:srcRect l="7635" t="13153" b="13324"/>
          <a:stretch/>
        </p:blipFill>
        <p:spPr>
          <a:xfrm>
            <a:off x="1214917" y="842075"/>
            <a:ext cx="10676659" cy="5465125"/>
          </a:xfrm>
          <a:prstGeom prst="rect">
            <a:avLst/>
          </a:prstGeom>
        </p:spPr>
      </p:pic>
      <p:sp>
        <p:nvSpPr>
          <p:cNvPr id="13" name="CaixaDeTexto 12">
            <a:extLst>
              <a:ext uri="{FF2B5EF4-FFF2-40B4-BE49-F238E27FC236}">
                <a16:creationId xmlns="" xmlns:a16="http://schemas.microsoft.com/office/drawing/2014/main" id="{55A7AB52-04E3-4D60-AFD3-893FB9EEA1CF}"/>
              </a:ext>
            </a:extLst>
          </p:cNvPr>
          <p:cNvSpPr txBox="1"/>
          <p:nvPr/>
        </p:nvSpPr>
        <p:spPr>
          <a:xfrm>
            <a:off x="4602935" y="6225140"/>
            <a:ext cx="3900623" cy="461665"/>
          </a:xfrm>
          <a:prstGeom prst="rect">
            <a:avLst/>
          </a:prstGeom>
          <a:noFill/>
        </p:spPr>
        <p:txBody>
          <a:bodyPr wrap="square" rtlCol="0">
            <a:spAutoFit/>
          </a:bodyPr>
          <a:lstStyle/>
          <a:p>
            <a:pPr algn="ctr"/>
            <a:r>
              <a:rPr lang="pt-BR" sz="2400" b="1" dirty="0">
                <a:solidFill>
                  <a:prstClr val="black"/>
                </a:solidFill>
              </a:rPr>
              <a:t>Dias de vida</a:t>
            </a:r>
          </a:p>
        </p:txBody>
      </p:sp>
      <p:graphicFrame>
        <p:nvGraphicFramePr>
          <p:cNvPr id="14" name="Tabela 13">
            <a:extLst>
              <a:ext uri="{FF2B5EF4-FFF2-40B4-BE49-F238E27FC236}">
                <a16:creationId xmlns="" xmlns:a16="http://schemas.microsoft.com/office/drawing/2014/main" id="{47BE33EA-F0A4-40F6-A347-7CF56F74F232}"/>
              </a:ext>
            </a:extLst>
          </p:cNvPr>
          <p:cNvGraphicFramePr>
            <a:graphicFrameLocks noGrp="1"/>
          </p:cNvGraphicFramePr>
          <p:nvPr>
            <p:extLst>
              <p:ext uri="{D42A27DB-BD31-4B8C-83A1-F6EECF244321}">
                <p14:modId xmlns:p14="http://schemas.microsoft.com/office/powerpoint/2010/main" val="2852782129"/>
              </p:ext>
            </p:extLst>
          </p:nvPr>
        </p:nvGraphicFramePr>
        <p:xfrm>
          <a:off x="1907971" y="961306"/>
          <a:ext cx="9160248" cy="4876800"/>
        </p:xfrm>
        <a:graphic>
          <a:graphicData uri="http://schemas.openxmlformats.org/drawingml/2006/table">
            <a:tbl>
              <a:tblPr firstRow="1" bandRow="1">
                <a:tableStyleId>{5C22544A-7EE6-4342-B048-85BDC9FD1C3A}</a:tableStyleId>
              </a:tblPr>
              <a:tblGrid>
                <a:gridCol w="903709">
                  <a:extLst>
                    <a:ext uri="{9D8B030D-6E8A-4147-A177-3AD203B41FA5}">
                      <a16:colId xmlns="" xmlns:a16="http://schemas.microsoft.com/office/drawing/2014/main" val="3393456530"/>
                    </a:ext>
                  </a:extLst>
                </a:gridCol>
                <a:gridCol w="950386">
                  <a:extLst>
                    <a:ext uri="{9D8B030D-6E8A-4147-A177-3AD203B41FA5}">
                      <a16:colId xmlns="" xmlns:a16="http://schemas.microsoft.com/office/drawing/2014/main" val="4107974275"/>
                    </a:ext>
                  </a:extLst>
                </a:gridCol>
                <a:gridCol w="884842">
                  <a:extLst>
                    <a:ext uri="{9D8B030D-6E8A-4147-A177-3AD203B41FA5}">
                      <a16:colId xmlns="" xmlns:a16="http://schemas.microsoft.com/office/drawing/2014/main" val="3508587642"/>
                    </a:ext>
                  </a:extLst>
                </a:gridCol>
                <a:gridCol w="917614">
                  <a:extLst>
                    <a:ext uri="{9D8B030D-6E8A-4147-A177-3AD203B41FA5}">
                      <a16:colId xmlns="" xmlns:a16="http://schemas.microsoft.com/office/drawing/2014/main" val="1847971768"/>
                    </a:ext>
                  </a:extLst>
                </a:gridCol>
                <a:gridCol w="917614">
                  <a:extLst>
                    <a:ext uri="{9D8B030D-6E8A-4147-A177-3AD203B41FA5}">
                      <a16:colId xmlns="" xmlns:a16="http://schemas.microsoft.com/office/drawing/2014/main" val="1710507734"/>
                    </a:ext>
                  </a:extLst>
                </a:gridCol>
                <a:gridCol w="917614">
                  <a:extLst>
                    <a:ext uri="{9D8B030D-6E8A-4147-A177-3AD203B41FA5}">
                      <a16:colId xmlns="" xmlns:a16="http://schemas.microsoft.com/office/drawing/2014/main" val="1067140211"/>
                    </a:ext>
                  </a:extLst>
                </a:gridCol>
                <a:gridCol w="934000">
                  <a:extLst>
                    <a:ext uri="{9D8B030D-6E8A-4147-A177-3AD203B41FA5}">
                      <a16:colId xmlns="" xmlns:a16="http://schemas.microsoft.com/office/drawing/2014/main" val="3498533315"/>
                    </a:ext>
                  </a:extLst>
                </a:gridCol>
                <a:gridCol w="917614"/>
                <a:gridCol w="884842">
                  <a:extLst>
                    <a:ext uri="{9D8B030D-6E8A-4147-A177-3AD203B41FA5}">
                      <a16:colId xmlns="" xmlns:a16="http://schemas.microsoft.com/office/drawing/2014/main" val="138144096"/>
                    </a:ext>
                  </a:extLst>
                </a:gridCol>
                <a:gridCol w="932013">
                  <a:extLst>
                    <a:ext uri="{9D8B030D-6E8A-4147-A177-3AD203B41FA5}">
                      <a16:colId xmlns="" xmlns:a16="http://schemas.microsoft.com/office/drawing/2014/main" val="2571405852"/>
                    </a:ext>
                  </a:extLst>
                </a:gridCol>
              </a:tblGrid>
              <a:tr h="320885">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045563239"/>
                  </a:ext>
                </a:extLst>
              </a:tr>
              <a:tr h="31255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149754678"/>
                  </a:ext>
                </a:extLst>
              </a:tr>
              <a:tr h="31255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208042595"/>
                  </a:ext>
                </a:extLst>
              </a:tr>
              <a:tr h="321702">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3216616007"/>
                  </a:ext>
                </a:extLst>
              </a:tr>
              <a:tr h="31255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358977595"/>
                  </a:ext>
                </a:extLst>
              </a:tr>
              <a:tr h="31255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585989050"/>
                  </a:ext>
                </a:extLst>
              </a:tr>
              <a:tr h="31255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588347032"/>
                  </a:ext>
                </a:extLst>
              </a:tr>
              <a:tr h="31255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2614912669"/>
                  </a:ext>
                </a:extLst>
              </a:tr>
              <a:tr h="31255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44812705"/>
                  </a:ext>
                </a:extLst>
              </a:tr>
              <a:tr h="31255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872342274"/>
                  </a:ext>
                </a:extLst>
              </a:tr>
            </a:tbl>
          </a:graphicData>
        </a:graphic>
      </p:graphicFrame>
      <p:sp>
        <p:nvSpPr>
          <p:cNvPr id="15" name="Retângulo 14">
            <a:extLst>
              <a:ext uri="{FF2B5EF4-FFF2-40B4-BE49-F238E27FC236}">
                <a16:creationId xmlns="" xmlns:a16="http://schemas.microsoft.com/office/drawing/2014/main" id="{26610BD4-D35B-408A-AD1A-D87C740FBD4A}"/>
              </a:ext>
            </a:extLst>
          </p:cNvPr>
          <p:cNvSpPr/>
          <p:nvPr/>
        </p:nvSpPr>
        <p:spPr>
          <a:xfrm>
            <a:off x="10782519" y="5549545"/>
            <a:ext cx="186264" cy="790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solidFill>
                <a:prstClr val="white"/>
              </a:solidFill>
            </a:endParaRPr>
          </a:p>
        </p:txBody>
      </p:sp>
      <p:cxnSp>
        <p:nvCxnSpPr>
          <p:cNvPr id="18" name="Conector reto 17"/>
          <p:cNvCxnSpPr/>
          <p:nvPr/>
        </p:nvCxnSpPr>
        <p:spPr>
          <a:xfrm>
            <a:off x="1907970" y="5858494"/>
            <a:ext cx="9128165" cy="31668"/>
          </a:xfrm>
          <a:prstGeom prst="line">
            <a:avLst/>
          </a:prstGeom>
          <a:ln w="3810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74" y="4727074"/>
            <a:ext cx="1990508" cy="1990508"/>
          </a:xfrm>
          <a:prstGeom prst="rect">
            <a:avLst/>
          </a:prstGeom>
        </p:spPr>
      </p:pic>
      <p:sp>
        <p:nvSpPr>
          <p:cNvPr id="17" name="CaixaDeTexto 16">
            <a:extLst>
              <a:ext uri="{FF2B5EF4-FFF2-40B4-BE49-F238E27FC236}">
                <a16:creationId xmlns="" xmlns:a16="http://schemas.microsoft.com/office/drawing/2014/main" id="{0CED74ED-557B-4EC1-8564-9FA104945ABB}"/>
              </a:ext>
            </a:extLst>
          </p:cNvPr>
          <p:cNvSpPr txBox="1"/>
          <p:nvPr/>
        </p:nvSpPr>
        <p:spPr>
          <a:xfrm rot="16200000">
            <a:off x="-619419" y="3102117"/>
            <a:ext cx="3179443" cy="461665"/>
          </a:xfrm>
          <a:prstGeom prst="rect">
            <a:avLst/>
          </a:prstGeom>
          <a:noFill/>
        </p:spPr>
        <p:txBody>
          <a:bodyPr wrap="square" rtlCol="0">
            <a:spAutoFit/>
          </a:bodyPr>
          <a:lstStyle/>
          <a:p>
            <a:pPr algn="ctr"/>
            <a:r>
              <a:rPr lang="pt-BR" sz="2400" b="1" dirty="0">
                <a:solidFill>
                  <a:prstClr val="black"/>
                </a:solidFill>
              </a:rPr>
              <a:t>Bem estar</a:t>
            </a:r>
          </a:p>
        </p:txBody>
      </p:sp>
      <p:sp>
        <p:nvSpPr>
          <p:cNvPr id="12" name="Retângulo 11"/>
          <p:cNvSpPr/>
          <p:nvPr/>
        </p:nvSpPr>
        <p:spPr>
          <a:xfrm>
            <a:off x="1" y="0"/>
            <a:ext cx="12192000" cy="830997"/>
          </a:xfrm>
          <a:prstGeom prst="rect">
            <a:avLst/>
          </a:prstGeom>
          <a:gradFill>
            <a:gsLst>
              <a:gs pos="0">
                <a:srgbClr val="968E7D"/>
              </a:gs>
              <a:gs pos="100000">
                <a:srgbClr val="020401"/>
              </a:gs>
            </a:gsLst>
            <a:lin ang="16200000" scaled="1"/>
          </a:gradFill>
          <a:effectLst/>
        </p:spPr>
        <p:txBody>
          <a:bodyPr wrap="square" lIns="91440" tIns="45720" rIns="91440" bIns="45720">
            <a:spAutoFit/>
            <a:scene3d>
              <a:camera prst="perspectiveAbove"/>
              <a:lightRig rig="contrasting" dir="t"/>
            </a:scene3d>
            <a:sp3d extrusionH="19050" contourW="12700" prstMaterial="plastic">
              <a:extrusionClr>
                <a:schemeClr val="bg1"/>
              </a:extrusionClr>
              <a:contourClr>
                <a:schemeClr val="bg1"/>
              </a:contourClr>
            </a:sp3d>
          </a:bodyPr>
          <a:lstStyle/>
          <a:p>
            <a:pPr algn="ctr"/>
            <a:r>
              <a:rPr lang="pt-BR" sz="4800" dirty="0" smtClean="0">
                <a:ln>
                  <a:solidFill>
                    <a:prstClr val="white"/>
                  </a:solidFill>
                </a:ln>
                <a:solidFill>
                  <a:srgbClr val="C53834"/>
                </a:solidFill>
              </a:rPr>
              <a:t>1001</a:t>
            </a:r>
            <a:r>
              <a:rPr lang="pt-BR" sz="4800" dirty="0" smtClean="0">
                <a:ln>
                  <a:solidFill>
                    <a:prstClr val="white"/>
                  </a:solidFill>
                </a:ln>
                <a:solidFill>
                  <a:prstClr val="white"/>
                </a:solidFill>
              </a:rPr>
              <a:t> dias na vida de um Peru de Natal</a:t>
            </a:r>
            <a:endParaRPr lang="pt-BR" sz="4800" b="1" dirty="0">
              <a:ln>
                <a:solidFill>
                  <a:prstClr val="white"/>
                </a:solidFill>
              </a:ln>
              <a:solidFill>
                <a:prstClr val="white"/>
              </a:soli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2874161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23</a:t>
            </a:fld>
            <a:endParaRPr lang="pt-BR">
              <a:solidFill>
                <a:srgbClr val="903163"/>
              </a:solidFill>
            </a:endParaRPr>
          </a:p>
        </p:txBody>
      </p:sp>
      <p:pic>
        <p:nvPicPr>
          <p:cNvPr id="11" name="Imagem 10" descr="Uma imagem contendo texto&#10;&#10;Descrição gerada com alta confiança">
            <a:extLst>
              <a:ext uri="{FF2B5EF4-FFF2-40B4-BE49-F238E27FC236}">
                <a16:creationId xmlns="" xmlns:a16="http://schemas.microsoft.com/office/drawing/2014/main" id="{0B143D98-FB80-40C4-A8F7-A7849648A7E2}"/>
              </a:ext>
            </a:extLst>
          </p:cNvPr>
          <p:cNvPicPr>
            <a:picLocks noChangeAspect="1"/>
          </p:cNvPicPr>
          <p:nvPr/>
        </p:nvPicPr>
        <p:blipFill rotWithShape="1">
          <a:blip r:embed="rId2">
            <a:extLst>
              <a:ext uri="{28A0092B-C50C-407E-A947-70E740481C1C}">
                <a14:useLocalDpi xmlns:a14="http://schemas.microsoft.com/office/drawing/2010/main" val="0"/>
              </a:ext>
            </a:extLst>
          </a:blip>
          <a:srcRect l="7635" t="13153" b="13324"/>
          <a:stretch/>
        </p:blipFill>
        <p:spPr>
          <a:xfrm>
            <a:off x="1214917" y="842075"/>
            <a:ext cx="10676659" cy="5465125"/>
          </a:xfrm>
          <a:prstGeom prst="rect">
            <a:avLst/>
          </a:prstGeom>
        </p:spPr>
      </p:pic>
      <p:sp>
        <p:nvSpPr>
          <p:cNvPr id="13" name="CaixaDeTexto 12">
            <a:extLst>
              <a:ext uri="{FF2B5EF4-FFF2-40B4-BE49-F238E27FC236}">
                <a16:creationId xmlns="" xmlns:a16="http://schemas.microsoft.com/office/drawing/2014/main" id="{55A7AB52-04E3-4D60-AFD3-893FB9EEA1CF}"/>
              </a:ext>
            </a:extLst>
          </p:cNvPr>
          <p:cNvSpPr txBox="1"/>
          <p:nvPr/>
        </p:nvSpPr>
        <p:spPr>
          <a:xfrm>
            <a:off x="4602935" y="6225140"/>
            <a:ext cx="3900623" cy="461665"/>
          </a:xfrm>
          <a:prstGeom prst="rect">
            <a:avLst/>
          </a:prstGeom>
          <a:noFill/>
        </p:spPr>
        <p:txBody>
          <a:bodyPr wrap="square" rtlCol="0">
            <a:spAutoFit/>
          </a:bodyPr>
          <a:lstStyle/>
          <a:p>
            <a:pPr algn="ctr"/>
            <a:r>
              <a:rPr lang="pt-BR" sz="2400" b="1" dirty="0">
                <a:solidFill>
                  <a:prstClr val="black"/>
                </a:solidFill>
              </a:rPr>
              <a:t>Dias de vida</a:t>
            </a:r>
          </a:p>
        </p:txBody>
      </p:sp>
      <p:graphicFrame>
        <p:nvGraphicFramePr>
          <p:cNvPr id="14" name="Tabela 13">
            <a:extLst>
              <a:ext uri="{FF2B5EF4-FFF2-40B4-BE49-F238E27FC236}">
                <a16:creationId xmlns="" xmlns:a16="http://schemas.microsoft.com/office/drawing/2014/main" id="{47BE33EA-F0A4-40F6-A347-7CF56F74F232}"/>
              </a:ext>
            </a:extLst>
          </p:cNvPr>
          <p:cNvGraphicFramePr>
            <a:graphicFrameLocks noGrp="1"/>
          </p:cNvGraphicFramePr>
          <p:nvPr>
            <p:extLst/>
          </p:nvPr>
        </p:nvGraphicFramePr>
        <p:xfrm>
          <a:off x="2806574" y="957471"/>
          <a:ext cx="8284741" cy="4904067"/>
        </p:xfrm>
        <a:graphic>
          <a:graphicData uri="http://schemas.openxmlformats.org/drawingml/2006/table">
            <a:tbl>
              <a:tblPr firstRow="1" bandRow="1">
                <a:tableStyleId>{5C22544A-7EE6-4342-B048-85BDC9FD1C3A}</a:tableStyleId>
              </a:tblPr>
              <a:tblGrid>
                <a:gridCol w="920527">
                  <a:extLst>
                    <a:ext uri="{9D8B030D-6E8A-4147-A177-3AD203B41FA5}">
                      <a16:colId xmlns="" xmlns:a16="http://schemas.microsoft.com/office/drawing/2014/main" val="3393456530"/>
                    </a:ext>
                  </a:extLst>
                </a:gridCol>
                <a:gridCol w="920527">
                  <a:extLst>
                    <a:ext uri="{9D8B030D-6E8A-4147-A177-3AD203B41FA5}">
                      <a16:colId xmlns="" xmlns:a16="http://schemas.microsoft.com/office/drawing/2014/main" val="4107974275"/>
                    </a:ext>
                  </a:extLst>
                </a:gridCol>
                <a:gridCol w="920527">
                  <a:extLst>
                    <a:ext uri="{9D8B030D-6E8A-4147-A177-3AD203B41FA5}">
                      <a16:colId xmlns="" xmlns:a16="http://schemas.microsoft.com/office/drawing/2014/main" val="3508587642"/>
                    </a:ext>
                  </a:extLst>
                </a:gridCol>
                <a:gridCol w="904812">
                  <a:extLst>
                    <a:ext uri="{9D8B030D-6E8A-4147-A177-3AD203B41FA5}">
                      <a16:colId xmlns="" xmlns:a16="http://schemas.microsoft.com/office/drawing/2014/main" val="1847971768"/>
                    </a:ext>
                  </a:extLst>
                </a:gridCol>
                <a:gridCol w="907256">
                  <a:extLst>
                    <a:ext uri="{9D8B030D-6E8A-4147-A177-3AD203B41FA5}">
                      <a16:colId xmlns="" xmlns:a16="http://schemas.microsoft.com/office/drawing/2014/main" val="1710507734"/>
                    </a:ext>
                  </a:extLst>
                </a:gridCol>
                <a:gridCol w="930125">
                  <a:extLst>
                    <a:ext uri="{9D8B030D-6E8A-4147-A177-3AD203B41FA5}">
                      <a16:colId xmlns="" xmlns:a16="http://schemas.microsoft.com/office/drawing/2014/main" val="1067140211"/>
                    </a:ext>
                  </a:extLst>
                </a:gridCol>
                <a:gridCol w="907256">
                  <a:extLst>
                    <a:ext uri="{9D8B030D-6E8A-4147-A177-3AD203B41FA5}">
                      <a16:colId xmlns="" xmlns:a16="http://schemas.microsoft.com/office/drawing/2014/main" val="3498533315"/>
                    </a:ext>
                  </a:extLst>
                </a:gridCol>
                <a:gridCol w="922504">
                  <a:extLst>
                    <a:ext uri="{9D8B030D-6E8A-4147-A177-3AD203B41FA5}">
                      <a16:colId xmlns="" xmlns:a16="http://schemas.microsoft.com/office/drawing/2014/main" val="138144096"/>
                    </a:ext>
                  </a:extLst>
                </a:gridCol>
                <a:gridCol w="951207">
                  <a:extLst>
                    <a:ext uri="{9D8B030D-6E8A-4147-A177-3AD203B41FA5}">
                      <a16:colId xmlns="" xmlns:a16="http://schemas.microsoft.com/office/drawing/2014/main" val="2571405852"/>
                    </a:ext>
                  </a:extLst>
                </a:gridCol>
              </a:tblGrid>
              <a:tr h="50067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045563239"/>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149754678"/>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208042595"/>
                  </a:ext>
                </a:extLst>
              </a:tr>
              <a:tr h="501951">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3216616007"/>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358977595"/>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585989050"/>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588347032"/>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2614912669"/>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44812705"/>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872342274"/>
                  </a:ext>
                </a:extLst>
              </a:tr>
            </a:tbl>
          </a:graphicData>
        </a:graphic>
      </p:graphicFrame>
      <p:sp>
        <p:nvSpPr>
          <p:cNvPr id="15" name="Retângulo 14">
            <a:extLst>
              <a:ext uri="{FF2B5EF4-FFF2-40B4-BE49-F238E27FC236}">
                <a16:creationId xmlns="" xmlns:a16="http://schemas.microsoft.com/office/drawing/2014/main" id="{26610BD4-D35B-408A-AD1A-D87C740FBD4A}"/>
              </a:ext>
            </a:extLst>
          </p:cNvPr>
          <p:cNvSpPr/>
          <p:nvPr/>
        </p:nvSpPr>
        <p:spPr>
          <a:xfrm>
            <a:off x="10782519" y="5549545"/>
            <a:ext cx="186264" cy="790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solidFill>
                <a:prstClr val="white"/>
              </a:solidFill>
            </a:endParaRPr>
          </a:p>
        </p:txBody>
      </p:sp>
      <p:cxnSp>
        <p:nvCxnSpPr>
          <p:cNvPr id="18" name="Conector reto 17"/>
          <p:cNvCxnSpPr/>
          <p:nvPr/>
        </p:nvCxnSpPr>
        <p:spPr>
          <a:xfrm>
            <a:off x="1907970" y="5858494"/>
            <a:ext cx="9128165" cy="31668"/>
          </a:xfrm>
          <a:prstGeom prst="line">
            <a:avLst/>
          </a:prstGeom>
          <a:ln w="3810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4" y="4727074"/>
            <a:ext cx="1990508" cy="1990508"/>
          </a:xfrm>
          <a:prstGeom prst="rect">
            <a:avLst/>
          </a:prstGeom>
        </p:spPr>
      </p:pic>
      <p:sp>
        <p:nvSpPr>
          <p:cNvPr id="17" name="CaixaDeTexto 16">
            <a:extLst>
              <a:ext uri="{FF2B5EF4-FFF2-40B4-BE49-F238E27FC236}">
                <a16:creationId xmlns="" xmlns:a16="http://schemas.microsoft.com/office/drawing/2014/main" id="{0CED74ED-557B-4EC1-8564-9FA104945ABB}"/>
              </a:ext>
            </a:extLst>
          </p:cNvPr>
          <p:cNvSpPr txBox="1"/>
          <p:nvPr/>
        </p:nvSpPr>
        <p:spPr>
          <a:xfrm rot="16200000">
            <a:off x="-619419" y="3102117"/>
            <a:ext cx="3179443" cy="461665"/>
          </a:xfrm>
          <a:prstGeom prst="rect">
            <a:avLst/>
          </a:prstGeom>
          <a:noFill/>
        </p:spPr>
        <p:txBody>
          <a:bodyPr wrap="square" rtlCol="0">
            <a:spAutoFit/>
          </a:bodyPr>
          <a:lstStyle/>
          <a:p>
            <a:pPr algn="ctr"/>
            <a:r>
              <a:rPr lang="pt-BR" sz="2400" b="1" dirty="0">
                <a:solidFill>
                  <a:prstClr val="black"/>
                </a:solidFill>
              </a:rPr>
              <a:t>Bem estar</a:t>
            </a:r>
          </a:p>
        </p:txBody>
      </p:sp>
      <p:sp>
        <p:nvSpPr>
          <p:cNvPr id="12" name="Retângulo 11"/>
          <p:cNvSpPr/>
          <p:nvPr/>
        </p:nvSpPr>
        <p:spPr>
          <a:xfrm>
            <a:off x="1" y="0"/>
            <a:ext cx="12192000" cy="830997"/>
          </a:xfrm>
          <a:prstGeom prst="rect">
            <a:avLst/>
          </a:prstGeom>
          <a:gradFill>
            <a:gsLst>
              <a:gs pos="0">
                <a:srgbClr val="968E7D"/>
              </a:gs>
              <a:gs pos="100000">
                <a:srgbClr val="020401"/>
              </a:gs>
            </a:gsLst>
            <a:lin ang="16200000" scaled="1"/>
          </a:gradFill>
          <a:effectLst/>
        </p:spPr>
        <p:txBody>
          <a:bodyPr wrap="square" lIns="91440" tIns="45720" rIns="91440" bIns="45720">
            <a:spAutoFit/>
            <a:scene3d>
              <a:camera prst="perspectiveAbove"/>
              <a:lightRig rig="contrasting" dir="t"/>
            </a:scene3d>
            <a:sp3d extrusionH="19050" contourW="12700" prstMaterial="plastic">
              <a:extrusionClr>
                <a:schemeClr val="bg1"/>
              </a:extrusionClr>
              <a:contourClr>
                <a:schemeClr val="bg1"/>
              </a:contourClr>
            </a:sp3d>
          </a:bodyPr>
          <a:lstStyle/>
          <a:p>
            <a:pPr algn="ctr"/>
            <a:r>
              <a:rPr lang="pt-BR" sz="4800" dirty="0" smtClean="0">
                <a:ln>
                  <a:solidFill>
                    <a:prstClr val="white"/>
                  </a:solidFill>
                </a:ln>
                <a:solidFill>
                  <a:srgbClr val="C53834"/>
                </a:solidFill>
              </a:rPr>
              <a:t>1001</a:t>
            </a:r>
            <a:r>
              <a:rPr lang="pt-BR" sz="4800" dirty="0" smtClean="0">
                <a:ln>
                  <a:solidFill>
                    <a:prstClr val="white"/>
                  </a:solidFill>
                </a:ln>
                <a:solidFill>
                  <a:prstClr val="white"/>
                </a:solidFill>
              </a:rPr>
              <a:t> dias na vida de um Peru de Natal</a:t>
            </a:r>
            <a:endParaRPr lang="pt-BR" sz="4800" b="1" dirty="0">
              <a:ln>
                <a:solidFill>
                  <a:prstClr val="white"/>
                </a:solidFill>
              </a:ln>
              <a:solidFill>
                <a:prstClr val="white"/>
              </a:soli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2839925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24</a:t>
            </a:fld>
            <a:endParaRPr lang="pt-BR">
              <a:solidFill>
                <a:srgbClr val="903163"/>
              </a:solidFill>
            </a:endParaRPr>
          </a:p>
        </p:txBody>
      </p:sp>
      <p:pic>
        <p:nvPicPr>
          <p:cNvPr id="11" name="Imagem 10" descr="Uma imagem contendo texto&#10;&#10;Descrição gerada com alta confiança">
            <a:extLst>
              <a:ext uri="{FF2B5EF4-FFF2-40B4-BE49-F238E27FC236}">
                <a16:creationId xmlns="" xmlns:a16="http://schemas.microsoft.com/office/drawing/2014/main" id="{0B143D98-FB80-40C4-A8F7-A7849648A7E2}"/>
              </a:ext>
            </a:extLst>
          </p:cNvPr>
          <p:cNvPicPr>
            <a:picLocks noChangeAspect="1"/>
          </p:cNvPicPr>
          <p:nvPr/>
        </p:nvPicPr>
        <p:blipFill rotWithShape="1">
          <a:blip r:embed="rId2">
            <a:extLst>
              <a:ext uri="{28A0092B-C50C-407E-A947-70E740481C1C}">
                <a14:useLocalDpi xmlns:a14="http://schemas.microsoft.com/office/drawing/2010/main" val="0"/>
              </a:ext>
            </a:extLst>
          </a:blip>
          <a:srcRect l="7635" t="13153" b="13324"/>
          <a:stretch/>
        </p:blipFill>
        <p:spPr>
          <a:xfrm>
            <a:off x="1214917" y="842075"/>
            <a:ext cx="10676659" cy="5465125"/>
          </a:xfrm>
          <a:prstGeom prst="rect">
            <a:avLst/>
          </a:prstGeom>
        </p:spPr>
      </p:pic>
      <p:sp>
        <p:nvSpPr>
          <p:cNvPr id="13" name="CaixaDeTexto 12">
            <a:extLst>
              <a:ext uri="{FF2B5EF4-FFF2-40B4-BE49-F238E27FC236}">
                <a16:creationId xmlns="" xmlns:a16="http://schemas.microsoft.com/office/drawing/2014/main" id="{55A7AB52-04E3-4D60-AFD3-893FB9EEA1CF}"/>
              </a:ext>
            </a:extLst>
          </p:cNvPr>
          <p:cNvSpPr txBox="1"/>
          <p:nvPr/>
        </p:nvSpPr>
        <p:spPr>
          <a:xfrm>
            <a:off x="4602935" y="6225140"/>
            <a:ext cx="3900623" cy="461665"/>
          </a:xfrm>
          <a:prstGeom prst="rect">
            <a:avLst/>
          </a:prstGeom>
          <a:noFill/>
        </p:spPr>
        <p:txBody>
          <a:bodyPr wrap="square" rtlCol="0">
            <a:spAutoFit/>
          </a:bodyPr>
          <a:lstStyle/>
          <a:p>
            <a:pPr algn="ctr"/>
            <a:r>
              <a:rPr lang="pt-BR" sz="2400" b="1" dirty="0">
                <a:solidFill>
                  <a:prstClr val="black"/>
                </a:solidFill>
              </a:rPr>
              <a:t>Dias de vida</a:t>
            </a:r>
          </a:p>
        </p:txBody>
      </p:sp>
      <p:graphicFrame>
        <p:nvGraphicFramePr>
          <p:cNvPr id="14" name="Tabela 13">
            <a:extLst>
              <a:ext uri="{FF2B5EF4-FFF2-40B4-BE49-F238E27FC236}">
                <a16:creationId xmlns="" xmlns:a16="http://schemas.microsoft.com/office/drawing/2014/main" id="{47BE33EA-F0A4-40F6-A347-7CF56F74F232}"/>
              </a:ext>
            </a:extLst>
          </p:cNvPr>
          <p:cNvGraphicFramePr>
            <a:graphicFrameLocks noGrp="1"/>
          </p:cNvGraphicFramePr>
          <p:nvPr>
            <p:extLst/>
          </p:nvPr>
        </p:nvGraphicFramePr>
        <p:xfrm>
          <a:off x="3730946" y="954427"/>
          <a:ext cx="7364214" cy="4904067"/>
        </p:xfrm>
        <a:graphic>
          <a:graphicData uri="http://schemas.openxmlformats.org/drawingml/2006/table">
            <a:tbl>
              <a:tblPr firstRow="1" bandRow="1">
                <a:tableStyleId>{5C22544A-7EE6-4342-B048-85BDC9FD1C3A}</a:tableStyleId>
              </a:tblPr>
              <a:tblGrid>
                <a:gridCol w="920527">
                  <a:extLst>
                    <a:ext uri="{9D8B030D-6E8A-4147-A177-3AD203B41FA5}">
                      <a16:colId xmlns="" xmlns:a16="http://schemas.microsoft.com/office/drawing/2014/main" val="4107974275"/>
                    </a:ext>
                  </a:extLst>
                </a:gridCol>
                <a:gridCol w="920527">
                  <a:extLst>
                    <a:ext uri="{9D8B030D-6E8A-4147-A177-3AD203B41FA5}">
                      <a16:colId xmlns="" xmlns:a16="http://schemas.microsoft.com/office/drawing/2014/main" val="3508587642"/>
                    </a:ext>
                  </a:extLst>
                </a:gridCol>
                <a:gridCol w="904812">
                  <a:extLst>
                    <a:ext uri="{9D8B030D-6E8A-4147-A177-3AD203B41FA5}">
                      <a16:colId xmlns="" xmlns:a16="http://schemas.microsoft.com/office/drawing/2014/main" val="1847971768"/>
                    </a:ext>
                  </a:extLst>
                </a:gridCol>
                <a:gridCol w="907256">
                  <a:extLst>
                    <a:ext uri="{9D8B030D-6E8A-4147-A177-3AD203B41FA5}">
                      <a16:colId xmlns="" xmlns:a16="http://schemas.microsoft.com/office/drawing/2014/main" val="1710507734"/>
                    </a:ext>
                  </a:extLst>
                </a:gridCol>
                <a:gridCol w="930125">
                  <a:extLst>
                    <a:ext uri="{9D8B030D-6E8A-4147-A177-3AD203B41FA5}">
                      <a16:colId xmlns="" xmlns:a16="http://schemas.microsoft.com/office/drawing/2014/main" val="1067140211"/>
                    </a:ext>
                  </a:extLst>
                </a:gridCol>
                <a:gridCol w="907256">
                  <a:extLst>
                    <a:ext uri="{9D8B030D-6E8A-4147-A177-3AD203B41FA5}">
                      <a16:colId xmlns="" xmlns:a16="http://schemas.microsoft.com/office/drawing/2014/main" val="3498533315"/>
                    </a:ext>
                  </a:extLst>
                </a:gridCol>
                <a:gridCol w="922504">
                  <a:extLst>
                    <a:ext uri="{9D8B030D-6E8A-4147-A177-3AD203B41FA5}">
                      <a16:colId xmlns="" xmlns:a16="http://schemas.microsoft.com/office/drawing/2014/main" val="138144096"/>
                    </a:ext>
                  </a:extLst>
                </a:gridCol>
                <a:gridCol w="951207">
                  <a:extLst>
                    <a:ext uri="{9D8B030D-6E8A-4147-A177-3AD203B41FA5}">
                      <a16:colId xmlns="" xmlns:a16="http://schemas.microsoft.com/office/drawing/2014/main" val="2571405852"/>
                    </a:ext>
                  </a:extLst>
                </a:gridCol>
              </a:tblGrid>
              <a:tr h="50067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045563239"/>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149754678"/>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208042595"/>
                  </a:ext>
                </a:extLst>
              </a:tr>
              <a:tr h="501951">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3216616007"/>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358977595"/>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585989050"/>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588347032"/>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2614912669"/>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44812705"/>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872342274"/>
                  </a:ext>
                </a:extLst>
              </a:tr>
            </a:tbl>
          </a:graphicData>
        </a:graphic>
      </p:graphicFrame>
      <p:sp>
        <p:nvSpPr>
          <p:cNvPr id="15" name="Retângulo 14">
            <a:extLst>
              <a:ext uri="{FF2B5EF4-FFF2-40B4-BE49-F238E27FC236}">
                <a16:creationId xmlns="" xmlns:a16="http://schemas.microsoft.com/office/drawing/2014/main" id="{26610BD4-D35B-408A-AD1A-D87C740FBD4A}"/>
              </a:ext>
            </a:extLst>
          </p:cNvPr>
          <p:cNvSpPr/>
          <p:nvPr/>
        </p:nvSpPr>
        <p:spPr>
          <a:xfrm>
            <a:off x="10782519" y="5549545"/>
            <a:ext cx="186264" cy="790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solidFill>
                <a:prstClr val="white"/>
              </a:solidFill>
            </a:endParaRPr>
          </a:p>
        </p:txBody>
      </p:sp>
      <p:cxnSp>
        <p:nvCxnSpPr>
          <p:cNvPr id="18" name="Conector reto 17"/>
          <p:cNvCxnSpPr/>
          <p:nvPr/>
        </p:nvCxnSpPr>
        <p:spPr>
          <a:xfrm>
            <a:off x="1907970" y="5858494"/>
            <a:ext cx="9128165" cy="31668"/>
          </a:xfrm>
          <a:prstGeom prst="line">
            <a:avLst/>
          </a:prstGeom>
          <a:ln w="3810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4" y="4727074"/>
            <a:ext cx="1990508" cy="1990508"/>
          </a:xfrm>
          <a:prstGeom prst="rect">
            <a:avLst/>
          </a:prstGeom>
        </p:spPr>
      </p:pic>
      <p:sp>
        <p:nvSpPr>
          <p:cNvPr id="17" name="CaixaDeTexto 16">
            <a:extLst>
              <a:ext uri="{FF2B5EF4-FFF2-40B4-BE49-F238E27FC236}">
                <a16:creationId xmlns="" xmlns:a16="http://schemas.microsoft.com/office/drawing/2014/main" id="{0CED74ED-557B-4EC1-8564-9FA104945ABB}"/>
              </a:ext>
            </a:extLst>
          </p:cNvPr>
          <p:cNvSpPr txBox="1"/>
          <p:nvPr/>
        </p:nvSpPr>
        <p:spPr>
          <a:xfrm rot="16200000">
            <a:off x="-619419" y="3102117"/>
            <a:ext cx="3179443" cy="461665"/>
          </a:xfrm>
          <a:prstGeom prst="rect">
            <a:avLst/>
          </a:prstGeom>
          <a:noFill/>
        </p:spPr>
        <p:txBody>
          <a:bodyPr wrap="square" rtlCol="0">
            <a:spAutoFit/>
          </a:bodyPr>
          <a:lstStyle/>
          <a:p>
            <a:pPr algn="ctr"/>
            <a:r>
              <a:rPr lang="pt-BR" sz="2400" b="1" dirty="0">
                <a:solidFill>
                  <a:prstClr val="black"/>
                </a:solidFill>
              </a:rPr>
              <a:t>Bem estar</a:t>
            </a:r>
          </a:p>
        </p:txBody>
      </p:sp>
      <p:sp>
        <p:nvSpPr>
          <p:cNvPr id="12" name="Retângulo 11"/>
          <p:cNvSpPr/>
          <p:nvPr/>
        </p:nvSpPr>
        <p:spPr>
          <a:xfrm>
            <a:off x="1" y="0"/>
            <a:ext cx="12192000" cy="830997"/>
          </a:xfrm>
          <a:prstGeom prst="rect">
            <a:avLst/>
          </a:prstGeom>
          <a:gradFill>
            <a:gsLst>
              <a:gs pos="0">
                <a:srgbClr val="968E7D"/>
              </a:gs>
              <a:gs pos="100000">
                <a:srgbClr val="020401"/>
              </a:gs>
            </a:gsLst>
            <a:lin ang="16200000" scaled="1"/>
          </a:gradFill>
          <a:effectLst/>
        </p:spPr>
        <p:txBody>
          <a:bodyPr wrap="square" lIns="91440" tIns="45720" rIns="91440" bIns="45720">
            <a:spAutoFit/>
            <a:scene3d>
              <a:camera prst="perspectiveAbove"/>
              <a:lightRig rig="contrasting" dir="t"/>
            </a:scene3d>
            <a:sp3d extrusionH="19050" contourW="12700" prstMaterial="plastic">
              <a:extrusionClr>
                <a:schemeClr val="bg1"/>
              </a:extrusionClr>
              <a:contourClr>
                <a:schemeClr val="bg1"/>
              </a:contourClr>
            </a:sp3d>
          </a:bodyPr>
          <a:lstStyle/>
          <a:p>
            <a:pPr algn="ctr"/>
            <a:r>
              <a:rPr lang="pt-BR" sz="4800" dirty="0" smtClean="0">
                <a:ln>
                  <a:solidFill>
                    <a:prstClr val="white"/>
                  </a:solidFill>
                </a:ln>
                <a:solidFill>
                  <a:srgbClr val="C53834"/>
                </a:solidFill>
              </a:rPr>
              <a:t>1001</a:t>
            </a:r>
            <a:r>
              <a:rPr lang="pt-BR" sz="4800" dirty="0" smtClean="0">
                <a:ln>
                  <a:solidFill>
                    <a:prstClr val="white"/>
                  </a:solidFill>
                </a:ln>
                <a:solidFill>
                  <a:prstClr val="white"/>
                </a:solidFill>
              </a:rPr>
              <a:t> dias na vida de um Peru de Natal</a:t>
            </a:r>
            <a:endParaRPr lang="pt-BR" sz="4800" b="1" dirty="0">
              <a:ln>
                <a:solidFill>
                  <a:prstClr val="white"/>
                </a:solidFill>
              </a:ln>
              <a:solidFill>
                <a:prstClr val="white"/>
              </a:soli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7728866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25</a:t>
            </a:fld>
            <a:endParaRPr lang="pt-BR">
              <a:solidFill>
                <a:srgbClr val="903163"/>
              </a:solidFill>
            </a:endParaRPr>
          </a:p>
        </p:txBody>
      </p:sp>
      <p:pic>
        <p:nvPicPr>
          <p:cNvPr id="11" name="Imagem 10" descr="Uma imagem contendo texto&#10;&#10;Descrição gerada com alta confiança">
            <a:extLst>
              <a:ext uri="{FF2B5EF4-FFF2-40B4-BE49-F238E27FC236}">
                <a16:creationId xmlns="" xmlns:a16="http://schemas.microsoft.com/office/drawing/2014/main" id="{0B143D98-FB80-40C4-A8F7-A7849648A7E2}"/>
              </a:ext>
            </a:extLst>
          </p:cNvPr>
          <p:cNvPicPr>
            <a:picLocks noChangeAspect="1"/>
          </p:cNvPicPr>
          <p:nvPr/>
        </p:nvPicPr>
        <p:blipFill rotWithShape="1">
          <a:blip r:embed="rId2">
            <a:extLst>
              <a:ext uri="{28A0092B-C50C-407E-A947-70E740481C1C}">
                <a14:useLocalDpi xmlns:a14="http://schemas.microsoft.com/office/drawing/2010/main" val="0"/>
              </a:ext>
            </a:extLst>
          </a:blip>
          <a:srcRect l="7635" t="13153" b="13324"/>
          <a:stretch/>
        </p:blipFill>
        <p:spPr>
          <a:xfrm>
            <a:off x="1214917" y="842075"/>
            <a:ext cx="10676659" cy="5465125"/>
          </a:xfrm>
          <a:prstGeom prst="rect">
            <a:avLst/>
          </a:prstGeom>
        </p:spPr>
      </p:pic>
      <p:sp>
        <p:nvSpPr>
          <p:cNvPr id="13" name="CaixaDeTexto 12">
            <a:extLst>
              <a:ext uri="{FF2B5EF4-FFF2-40B4-BE49-F238E27FC236}">
                <a16:creationId xmlns="" xmlns:a16="http://schemas.microsoft.com/office/drawing/2014/main" id="{55A7AB52-04E3-4D60-AFD3-893FB9EEA1CF}"/>
              </a:ext>
            </a:extLst>
          </p:cNvPr>
          <p:cNvSpPr txBox="1"/>
          <p:nvPr/>
        </p:nvSpPr>
        <p:spPr>
          <a:xfrm>
            <a:off x="4602935" y="6225140"/>
            <a:ext cx="3900623" cy="461665"/>
          </a:xfrm>
          <a:prstGeom prst="rect">
            <a:avLst/>
          </a:prstGeom>
          <a:noFill/>
        </p:spPr>
        <p:txBody>
          <a:bodyPr wrap="square" rtlCol="0">
            <a:spAutoFit/>
          </a:bodyPr>
          <a:lstStyle/>
          <a:p>
            <a:pPr algn="ctr"/>
            <a:r>
              <a:rPr lang="pt-BR" sz="2400" b="1" dirty="0">
                <a:solidFill>
                  <a:prstClr val="black"/>
                </a:solidFill>
              </a:rPr>
              <a:t>Dias de vida</a:t>
            </a:r>
          </a:p>
        </p:txBody>
      </p:sp>
      <p:graphicFrame>
        <p:nvGraphicFramePr>
          <p:cNvPr id="14" name="Tabela 13">
            <a:extLst>
              <a:ext uri="{FF2B5EF4-FFF2-40B4-BE49-F238E27FC236}">
                <a16:creationId xmlns="" xmlns:a16="http://schemas.microsoft.com/office/drawing/2014/main" id="{47BE33EA-F0A4-40F6-A347-7CF56F74F232}"/>
              </a:ext>
            </a:extLst>
          </p:cNvPr>
          <p:cNvGraphicFramePr>
            <a:graphicFrameLocks noGrp="1"/>
          </p:cNvGraphicFramePr>
          <p:nvPr>
            <p:extLst/>
          </p:nvPr>
        </p:nvGraphicFramePr>
        <p:xfrm>
          <a:off x="5559309" y="953397"/>
          <a:ext cx="5523160" cy="4904067"/>
        </p:xfrm>
        <a:graphic>
          <a:graphicData uri="http://schemas.openxmlformats.org/drawingml/2006/table">
            <a:tbl>
              <a:tblPr firstRow="1" bandRow="1">
                <a:tableStyleId>{5C22544A-7EE6-4342-B048-85BDC9FD1C3A}</a:tableStyleId>
              </a:tblPr>
              <a:tblGrid>
                <a:gridCol w="904812">
                  <a:extLst>
                    <a:ext uri="{9D8B030D-6E8A-4147-A177-3AD203B41FA5}">
                      <a16:colId xmlns="" xmlns:a16="http://schemas.microsoft.com/office/drawing/2014/main" val="1847971768"/>
                    </a:ext>
                  </a:extLst>
                </a:gridCol>
                <a:gridCol w="907256">
                  <a:extLst>
                    <a:ext uri="{9D8B030D-6E8A-4147-A177-3AD203B41FA5}">
                      <a16:colId xmlns="" xmlns:a16="http://schemas.microsoft.com/office/drawing/2014/main" val="1710507734"/>
                    </a:ext>
                  </a:extLst>
                </a:gridCol>
                <a:gridCol w="930125">
                  <a:extLst>
                    <a:ext uri="{9D8B030D-6E8A-4147-A177-3AD203B41FA5}">
                      <a16:colId xmlns="" xmlns:a16="http://schemas.microsoft.com/office/drawing/2014/main" val="1067140211"/>
                    </a:ext>
                  </a:extLst>
                </a:gridCol>
                <a:gridCol w="907256">
                  <a:extLst>
                    <a:ext uri="{9D8B030D-6E8A-4147-A177-3AD203B41FA5}">
                      <a16:colId xmlns="" xmlns:a16="http://schemas.microsoft.com/office/drawing/2014/main" val="3498533315"/>
                    </a:ext>
                  </a:extLst>
                </a:gridCol>
                <a:gridCol w="922504">
                  <a:extLst>
                    <a:ext uri="{9D8B030D-6E8A-4147-A177-3AD203B41FA5}">
                      <a16:colId xmlns="" xmlns:a16="http://schemas.microsoft.com/office/drawing/2014/main" val="138144096"/>
                    </a:ext>
                  </a:extLst>
                </a:gridCol>
                <a:gridCol w="951207">
                  <a:extLst>
                    <a:ext uri="{9D8B030D-6E8A-4147-A177-3AD203B41FA5}">
                      <a16:colId xmlns="" xmlns:a16="http://schemas.microsoft.com/office/drawing/2014/main" val="2571405852"/>
                    </a:ext>
                  </a:extLst>
                </a:gridCol>
              </a:tblGrid>
              <a:tr h="50067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045563239"/>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149754678"/>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208042595"/>
                  </a:ext>
                </a:extLst>
              </a:tr>
              <a:tr h="501951">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3216616007"/>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358977595"/>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585989050"/>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588347032"/>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2614912669"/>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44812705"/>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872342274"/>
                  </a:ext>
                </a:extLst>
              </a:tr>
            </a:tbl>
          </a:graphicData>
        </a:graphic>
      </p:graphicFrame>
      <p:sp>
        <p:nvSpPr>
          <p:cNvPr id="15" name="Retângulo 14">
            <a:extLst>
              <a:ext uri="{FF2B5EF4-FFF2-40B4-BE49-F238E27FC236}">
                <a16:creationId xmlns="" xmlns:a16="http://schemas.microsoft.com/office/drawing/2014/main" id="{26610BD4-D35B-408A-AD1A-D87C740FBD4A}"/>
              </a:ext>
            </a:extLst>
          </p:cNvPr>
          <p:cNvSpPr/>
          <p:nvPr/>
        </p:nvSpPr>
        <p:spPr>
          <a:xfrm>
            <a:off x="10782519" y="5549545"/>
            <a:ext cx="186264" cy="790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solidFill>
                <a:prstClr val="white"/>
              </a:solidFill>
            </a:endParaRPr>
          </a:p>
        </p:txBody>
      </p:sp>
      <p:cxnSp>
        <p:nvCxnSpPr>
          <p:cNvPr id="18" name="Conector reto 17"/>
          <p:cNvCxnSpPr/>
          <p:nvPr/>
        </p:nvCxnSpPr>
        <p:spPr>
          <a:xfrm>
            <a:off x="1907970" y="5858494"/>
            <a:ext cx="9128165" cy="31668"/>
          </a:xfrm>
          <a:prstGeom prst="line">
            <a:avLst/>
          </a:prstGeom>
          <a:ln w="3810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4" y="4727074"/>
            <a:ext cx="1990508" cy="1990508"/>
          </a:xfrm>
          <a:prstGeom prst="rect">
            <a:avLst/>
          </a:prstGeom>
        </p:spPr>
      </p:pic>
      <p:sp>
        <p:nvSpPr>
          <p:cNvPr id="17" name="CaixaDeTexto 16">
            <a:extLst>
              <a:ext uri="{FF2B5EF4-FFF2-40B4-BE49-F238E27FC236}">
                <a16:creationId xmlns="" xmlns:a16="http://schemas.microsoft.com/office/drawing/2014/main" id="{0CED74ED-557B-4EC1-8564-9FA104945ABB}"/>
              </a:ext>
            </a:extLst>
          </p:cNvPr>
          <p:cNvSpPr txBox="1"/>
          <p:nvPr/>
        </p:nvSpPr>
        <p:spPr>
          <a:xfrm rot="16200000">
            <a:off x="-619419" y="3102117"/>
            <a:ext cx="3179443" cy="461665"/>
          </a:xfrm>
          <a:prstGeom prst="rect">
            <a:avLst/>
          </a:prstGeom>
          <a:noFill/>
        </p:spPr>
        <p:txBody>
          <a:bodyPr wrap="square" rtlCol="0">
            <a:spAutoFit/>
          </a:bodyPr>
          <a:lstStyle/>
          <a:p>
            <a:pPr algn="ctr"/>
            <a:r>
              <a:rPr lang="pt-BR" sz="2400" b="1" dirty="0">
                <a:solidFill>
                  <a:prstClr val="black"/>
                </a:solidFill>
              </a:rPr>
              <a:t>Bem estar</a:t>
            </a:r>
          </a:p>
        </p:txBody>
      </p:sp>
      <p:sp>
        <p:nvSpPr>
          <p:cNvPr id="12" name="Retângulo 11"/>
          <p:cNvSpPr/>
          <p:nvPr/>
        </p:nvSpPr>
        <p:spPr>
          <a:xfrm>
            <a:off x="1" y="0"/>
            <a:ext cx="12192000" cy="830997"/>
          </a:xfrm>
          <a:prstGeom prst="rect">
            <a:avLst/>
          </a:prstGeom>
          <a:gradFill>
            <a:gsLst>
              <a:gs pos="0">
                <a:srgbClr val="968E7D"/>
              </a:gs>
              <a:gs pos="100000">
                <a:srgbClr val="020401"/>
              </a:gs>
            </a:gsLst>
            <a:lin ang="16200000" scaled="1"/>
          </a:gradFill>
          <a:effectLst/>
        </p:spPr>
        <p:txBody>
          <a:bodyPr wrap="square" lIns="91440" tIns="45720" rIns="91440" bIns="45720">
            <a:spAutoFit/>
            <a:scene3d>
              <a:camera prst="perspectiveAbove"/>
              <a:lightRig rig="contrasting" dir="t"/>
            </a:scene3d>
            <a:sp3d extrusionH="19050" contourW="12700" prstMaterial="plastic">
              <a:extrusionClr>
                <a:schemeClr val="bg1"/>
              </a:extrusionClr>
              <a:contourClr>
                <a:schemeClr val="bg1"/>
              </a:contourClr>
            </a:sp3d>
          </a:bodyPr>
          <a:lstStyle/>
          <a:p>
            <a:pPr algn="ctr"/>
            <a:r>
              <a:rPr lang="pt-BR" sz="4800" dirty="0" smtClean="0">
                <a:ln>
                  <a:solidFill>
                    <a:prstClr val="white"/>
                  </a:solidFill>
                </a:ln>
                <a:solidFill>
                  <a:srgbClr val="C53834"/>
                </a:solidFill>
              </a:rPr>
              <a:t>1001</a:t>
            </a:r>
            <a:r>
              <a:rPr lang="pt-BR" sz="4800" dirty="0" smtClean="0">
                <a:ln>
                  <a:solidFill>
                    <a:prstClr val="white"/>
                  </a:solidFill>
                </a:ln>
                <a:solidFill>
                  <a:prstClr val="white"/>
                </a:solidFill>
              </a:rPr>
              <a:t> dias na vida de um Peru de Natal</a:t>
            </a:r>
            <a:endParaRPr lang="pt-BR" sz="4800" b="1" dirty="0">
              <a:ln>
                <a:solidFill>
                  <a:prstClr val="white"/>
                </a:solidFill>
              </a:ln>
              <a:solidFill>
                <a:prstClr val="white"/>
              </a:soli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3018774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26</a:t>
            </a:fld>
            <a:endParaRPr lang="pt-BR">
              <a:solidFill>
                <a:srgbClr val="903163"/>
              </a:solidFill>
            </a:endParaRPr>
          </a:p>
        </p:txBody>
      </p:sp>
      <p:pic>
        <p:nvPicPr>
          <p:cNvPr id="11" name="Imagem 10" descr="Uma imagem contendo texto&#10;&#10;Descrição gerada com alta confiança">
            <a:extLst>
              <a:ext uri="{FF2B5EF4-FFF2-40B4-BE49-F238E27FC236}">
                <a16:creationId xmlns="" xmlns:a16="http://schemas.microsoft.com/office/drawing/2014/main" id="{0B143D98-FB80-40C4-A8F7-A7849648A7E2}"/>
              </a:ext>
            </a:extLst>
          </p:cNvPr>
          <p:cNvPicPr>
            <a:picLocks noChangeAspect="1"/>
          </p:cNvPicPr>
          <p:nvPr/>
        </p:nvPicPr>
        <p:blipFill rotWithShape="1">
          <a:blip r:embed="rId2">
            <a:extLst>
              <a:ext uri="{28A0092B-C50C-407E-A947-70E740481C1C}">
                <a14:useLocalDpi xmlns:a14="http://schemas.microsoft.com/office/drawing/2010/main" val="0"/>
              </a:ext>
            </a:extLst>
          </a:blip>
          <a:srcRect l="7635" t="13153" b="13324"/>
          <a:stretch/>
        </p:blipFill>
        <p:spPr>
          <a:xfrm>
            <a:off x="1214917" y="842075"/>
            <a:ext cx="10676659" cy="5465125"/>
          </a:xfrm>
          <a:prstGeom prst="rect">
            <a:avLst/>
          </a:prstGeom>
        </p:spPr>
      </p:pic>
      <p:sp>
        <p:nvSpPr>
          <p:cNvPr id="13" name="CaixaDeTexto 12">
            <a:extLst>
              <a:ext uri="{FF2B5EF4-FFF2-40B4-BE49-F238E27FC236}">
                <a16:creationId xmlns="" xmlns:a16="http://schemas.microsoft.com/office/drawing/2014/main" id="{55A7AB52-04E3-4D60-AFD3-893FB9EEA1CF}"/>
              </a:ext>
            </a:extLst>
          </p:cNvPr>
          <p:cNvSpPr txBox="1"/>
          <p:nvPr/>
        </p:nvSpPr>
        <p:spPr>
          <a:xfrm>
            <a:off x="4602935" y="6225140"/>
            <a:ext cx="3900623" cy="461665"/>
          </a:xfrm>
          <a:prstGeom prst="rect">
            <a:avLst/>
          </a:prstGeom>
          <a:noFill/>
        </p:spPr>
        <p:txBody>
          <a:bodyPr wrap="square" rtlCol="0">
            <a:spAutoFit/>
          </a:bodyPr>
          <a:lstStyle/>
          <a:p>
            <a:pPr algn="ctr"/>
            <a:r>
              <a:rPr lang="pt-BR" sz="2400" b="1" dirty="0">
                <a:solidFill>
                  <a:prstClr val="black"/>
                </a:solidFill>
              </a:rPr>
              <a:t>Dias de vida</a:t>
            </a:r>
          </a:p>
        </p:txBody>
      </p:sp>
      <p:graphicFrame>
        <p:nvGraphicFramePr>
          <p:cNvPr id="14" name="Tabela 13">
            <a:extLst>
              <a:ext uri="{FF2B5EF4-FFF2-40B4-BE49-F238E27FC236}">
                <a16:creationId xmlns="" xmlns:a16="http://schemas.microsoft.com/office/drawing/2014/main" id="{47BE33EA-F0A4-40F6-A347-7CF56F74F232}"/>
              </a:ext>
            </a:extLst>
          </p:cNvPr>
          <p:cNvGraphicFramePr>
            <a:graphicFrameLocks noGrp="1"/>
          </p:cNvGraphicFramePr>
          <p:nvPr>
            <p:extLst/>
          </p:nvPr>
        </p:nvGraphicFramePr>
        <p:xfrm>
          <a:off x="9206375" y="954427"/>
          <a:ext cx="1902976" cy="4904067"/>
        </p:xfrm>
        <a:graphic>
          <a:graphicData uri="http://schemas.openxmlformats.org/drawingml/2006/table">
            <a:tbl>
              <a:tblPr firstRow="1" bandRow="1">
                <a:tableStyleId>{5C22544A-7EE6-4342-B048-85BDC9FD1C3A}</a:tableStyleId>
              </a:tblPr>
              <a:tblGrid>
                <a:gridCol w="943559">
                  <a:extLst>
                    <a:ext uri="{9D8B030D-6E8A-4147-A177-3AD203B41FA5}">
                      <a16:colId xmlns="" xmlns:a16="http://schemas.microsoft.com/office/drawing/2014/main" val="3498533315"/>
                    </a:ext>
                  </a:extLst>
                </a:gridCol>
                <a:gridCol w="959417">
                  <a:extLst>
                    <a:ext uri="{9D8B030D-6E8A-4147-A177-3AD203B41FA5}">
                      <a16:colId xmlns="" xmlns:a16="http://schemas.microsoft.com/office/drawing/2014/main" val="138144096"/>
                    </a:ext>
                  </a:extLst>
                </a:gridCol>
              </a:tblGrid>
              <a:tr h="500676">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045563239"/>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149754678"/>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208042595"/>
                  </a:ext>
                </a:extLst>
              </a:tr>
              <a:tr h="501951">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3216616007"/>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358977595"/>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585989050"/>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588347032"/>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2614912669"/>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44812705"/>
                  </a:ext>
                </a:extLst>
              </a:tr>
              <a:tr h="487680">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tc>
                  <a:txBody>
                    <a:bodyPr/>
                    <a:lstStyle/>
                    <a:p>
                      <a:endParaRPr lang="pt-BR" sz="2400" dirty="0">
                        <a:solidFill>
                          <a:sysClr val="windowText" lastClr="000000"/>
                        </a:solidFill>
                      </a:endParaRP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4F4F4"/>
                    </a:solidFill>
                  </a:tcPr>
                </a:tc>
                <a:extLst>
                  <a:ext uri="{0D108BD9-81ED-4DB2-BD59-A6C34878D82A}">
                    <a16:rowId xmlns="" xmlns:a16="http://schemas.microsoft.com/office/drawing/2014/main" val="1872342274"/>
                  </a:ext>
                </a:extLst>
              </a:tr>
            </a:tbl>
          </a:graphicData>
        </a:graphic>
      </p:graphicFrame>
      <p:sp>
        <p:nvSpPr>
          <p:cNvPr id="15" name="Retângulo 14">
            <a:extLst>
              <a:ext uri="{FF2B5EF4-FFF2-40B4-BE49-F238E27FC236}">
                <a16:creationId xmlns="" xmlns:a16="http://schemas.microsoft.com/office/drawing/2014/main" id="{26610BD4-D35B-408A-AD1A-D87C740FBD4A}"/>
              </a:ext>
            </a:extLst>
          </p:cNvPr>
          <p:cNvSpPr/>
          <p:nvPr/>
        </p:nvSpPr>
        <p:spPr>
          <a:xfrm>
            <a:off x="10782519" y="5549545"/>
            <a:ext cx="186264" cy="790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solidFill>
                <a:prstClr val="white"/>
              </a:solidFill>
            </a:endParaRPr>
          </a:p>
        </p:txBody>
      </p:sp>
      <p:cxnSp>
        <p:nvCxnSpPr>
          <p:cNvPr id="18" name="Conector reto 17"/>
          <p:cNvCxnSpPr/>
          <p:nvPr/>
        </p:nvCxnSpPr>
        <p:spPr>
          <a:xfrm>
            <a:off x="1907970" y="5858494"/>
            <a:ext cx="9128165" cy="31668"/>
          </a:xfrm>
          <a:prstGeom prst="line">
            <a:avLst/>
          </a:prstGeom>
          <a:ln w="3810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4" y="4727074"/>
            <a:ext cx="1990508" cy="1990508"/>
          </a:xfrm>
          <a:prstGeom prst="rect">
            <a:avLst/>
          </a:prstGeom>
        </p:spPr>
      </p:pic>
      <p:sp>
        <p:nvSpPr>
          <p:cNvPr id="17" name="CaixaDeTexto 16">
            <a:extLst>
              <a:ext uri="{FF2B5EF4-FFF2-40B4-BE49-F238E27FC236}">
                <a16:creationId xmlns="" xmlns:a16="http://schemas.microsoft.com/office/drawing/2014/main" id="{0CED74ED-557B-4EC1-8564-9FA104945ABB}"/>
              </a:ext>
            </a:extLst>
          </p:cNvPr>
          <p:cNvSpPr txBox="1"/>
          <p:nvPr/>
        </p:nvSpPr>
        <p:spPr>
          <a:xfrm rot="16200000">
            <a:off x="-619419" y="3102117"/>
            <a:ext cx="3179443" cy="461665"/>
          </a:xfrm>
          <a:prstGeom prst="rect">
            <a:avLst/>
          </a:prstGeom>
          <a:noFill/>
        </p:spPr>
        <p:txBody>
          <a:bodyPr wrap="square" rtlCol="0">
            <a:spAutoFit/>
          </a:bodyPr>
          <a:lstStyle/>
          <a:p>
            <a:pPr algn="ctr"/>
            <a:r>
              <a:rPr lang="pt-BR" sz="2400" b="1" dirty="0">
                <a:solidFill>
                  <a:prstClr val="black"/>
                </a:solidFill>
              </a:rPr>
              <a:t>Bem estar</a:t>
            </a:r>
          </a:p>
        </p:txBody>
      </p:sp>
      <p:sp>
        <p:nvSpPr>
          <p:cNvPr id="12" name="Retângulo 11"/>
          <p:cNvSpPr/>
          <p:nvPr/>
        </p:nvSpPr>
        <p:spPr>
          <a:xfrm>
            <a:off x="1" y="0"/>
            <a:ext cx="12192000" cy="830997"/>
          </a:xfrm>
          <a:prstGeom prst="rect">
            <a:avLst/>
          </a:prstGeom>
          <a:gradFill>
            <a:gsLst>
              <a:gs pos="0">
                <a:srgbClr val="968E7D"/>
              </a:gs>
              <a:gs pos="100000">
                <a:srgbClr val="020401"/>
              </a:gs>
            </a:gsLst>
            <a:lin ang="16200000" scaled="1"/>
          </a:gradFill>
          <a:effectLst/>
        </p:spPr>
        <p:txBody>
          <a:bodyPr wrap="square" lIns="91440" tIns="45720" rIns="91440" bIns="45720">
            <a:spAutoFit/>
            <a:scene3d>
              <a:camera prst="perspectiveAbove"/>
              <a:lightRig rig="contrasting" dir="t"/>
            </a:scene3d>
            <a:sp3d extrusionH="19050" contourW="12700" prstMaterial="plastic">
              <a:extrusionClr>
                <a:schemeClr val="bg1"/>
              </a:extrusionClr>
              <a:contourClr>
                <a:schemeClr val="bg1"/>
              </a:contourClr>
            </a:sp3d>
          </a:bodyPr>
          <a:lstStyle/>
          <a:p>
            <a:pPr algn="ctr"/>
            <a:r>
              <a:rPr lang="pt-BR" sz="4800" dirty="0" smtClean="0">
                <a:ln>
                  <a:solidFill>
                    <a:prstClr val="white"/>
                  </a:solidFill>
                </a:ln>
                <a:solidFill>
                  <a:srgbClr val="C53834"/>
                </a:solidFill>
              </a:rPr>
              <a:t>1001</a:t>
            </a:r>
            <a:r>
              <a:rPr lang="pt-BR" sz="4800" dirty="0" smtClean="0">
                <a:ln>
                  <a:solidFill>
                    <a:prstClr val="white"/>
                  </a:solidFill>
                </a:ln>
                <a:solidFill>
                  <a:prstClr val="white"/>
                </a:solidFill>
              </a:rPr>
              <a:t> dias na vida de um Peru de Natal</a:t>
            </a:r>
            <a:endParaRPr lang="pt-BR" sz="4800" b="1" dirty="0">
              <a:ln>
                <a:solidFill>
                  <a:prstClr val="white"/>
                </a:solidFill>
              </a:ln>
              <a:solidFill>
                <a:prstClr val="white"/>
              </a:soli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33293723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27</a:t>
            </a:fld>
            <a:endParaRPr lang="pt-BR">
              <a:solidFill>
                <a:srgbClr val="903163"/>
              </a:solidFill>
            </a:endParaRPr>
          </a:p>
        </p:txBody>
      </p:sp>
      <p:sp>
        <p:nvSpPr>
          <p:cNvPr id="2" name="Título 1"/>
          <p:cNvSpPr>
            <a:spLocks noGrp="1"/>
          </p:cNvSpPr>
          <p:nvPr>
            <p:ph type="title" idx="4294967295"/>
          </p:nvPr>
        </p:nvSpPr>
        <p:spPr>
          <a:xfrm>
            <a:off x="0" y="701675"/>
            <a:ext cx="11029950" cy="1014413"/>
          </a:xfrm>
        </p:spPr>
        <p:txBody>
          <a:bodyPr>
            <a:normAutofit/>
          </a:bodyPr>
          <a:lstStyle/>
          <a:p>
            <a:pPr algn="ctr"/>
            <a:r>
              <a:rPr lang="pt-BR" dirty="0" smtClean="0"/>
              <a:t>1001 dias </a:t>
            </a:r>
            <a:r>
              <a:rPr lang="pt-BR" dirty="0" smtClean="0">
                <a:solidFill>
                  <a:schemeClr val="tx1"/>
                </a:solidFill>
              </a:rPr>
              <a:t>na vida de um peru de Natal</a:t>
            </a:r>
            <a:endParaRPr lang="pt-BR" dirty="0">
              <a:solidFill>
                <a:schemeClr val="tx1"/>
              </a:solidFill>
            </a:endParaRPr>
          </a:p>
        </p:txBody>
      </p:sp>
      <p:pic>
        <p:nvPicPr>
          <p:cNvPr id="11" name="Imagem 10" descr="Uma imagem contendo texto&#10;&#10;Descrição gerada com alta confiança">
            <a:extLst>
              <a:ext uri="{FF2B5EF4-FFF2-40B4-BE49-F238E27FC236}">
                <a16:creationId xmlns="" xmlns:a16="http://schemas.microsoft.com/office/drawing/2014/main" id="{0B143D98-FB80-40C4-A8F7-A7849648A7E2}"/>
              </a:ext>
            </a:extLst>
          </p:cNvPr>
          <p:cNvPicPr>
            <a:picLocks noChangeAspect="1"/>
          </p:cNvPicPr>
          <p:nvPr/>
        </p:nvPicPr>
        <p:blipFill rotWithShape="1">
          <a:blip r:embed="rId2">
            <a:extLst>
              <a:ext uri="{28A0092B-C50C-407E-A947-70E740481C1C}">
                <a14:useLocalDpi xmlns:a14="http://schemas.microsoft.com/office/drawing/2010/main" val="0"/>
              </a:ext>
            </a:extLst>
          </a:blip>
          <a:srcRect l="7635" t="13153" b="13324"/>
          <a:stretch/>
        </p:blipFill>
        <p:spPr>
          <a:xfrm>
            <a:off x="1214917" y="842075"/>
            <a:ext cx="10676659" cy="5465125"/>
          </a:xfrm>
          <a:prstGeom prst="rect">
            <a:avLst/>
          </a:prstGeom>
        </p:spPr>
      </p:pic>
      <p:sp>
        <p:nvSpPr>
          <p:cNvPr id="12" name="CaixaDeTexto 11">
            <a:extLst>
              <a:ext uri="{FF2B5EF4-FFF2-40B4-BE49-F238E27FC236}">
                <a16:creationId xmlns="" xmlns:a16="http://schemas.microsoft.com/office/drawing/2014/main" id="{0CED74ED-557B-4EC1-8564-9FA104945ABB}"/>
              </a:ext>
            </a:extLst>
          </p:cNvPr>
          <p:cNvSpPr txBox="1"/>
          <p:nvPr/>
        </p:nvSpPr>
        <p:spPr>
          <a:xfrm rot="16200000">
            <a:off x="-619419" y="3102117"/>
            <a:ext cx="3179443" cy="461665"/>
          </a:xfrm>
          <a:prstGeom prst="rect">
            <a:avLst/>
          </a:prstGeom>
          <a:noFill/>
        </p:spPr>
        <p:txBody>
          <a:bodyPr wrap="square" rtlCol="0">
            <a:spAutoFit/>
          </a:bodyPr>
          <a:lstStyle/>
          <a:p>
            <a:pPr algn="ctr"/>
            <a:r>
              <a:rPr lang="pt-BR" sz="2400" b="1" dirty="0">
                <a:solidFill>
                  <a:prstClr val="black"/>
                </a:solidFill>
              </a:rPr>
              <a:t>Bem estar</a:t>
            </a:r>
          </a:p>
        </p:txBody>
      </p:sp>
      <p:sp>
        <p:nvSpPr>
          <p:cNvPr id="13" name="CaixaDeTexto 12">
            <a:extLst>
              <a:ext uri="{FF2B5EF4-FFF2-40B4-BE49-F238E27FC236}">
                <a16:creationId xmlns="" xmlns:a16="http://schemas.microsoft.com/office/drawing/2014/main" id="{55A7AB52-04E3-4D60-AFD3-893FB9EEA1CF}"/>
              </a:ext>
            </a:extLst>
          </p:cNvPr>
          <p:cNvSpPr txBox="1"/>
          <p:nvPr/>
        </p:nvSpPr>
        <p:spPr>
          <a:xfrm>
            <a:off x="4602935" y="6225140"/>
            <a:ext cx="3900623" cy="461665"/>
          </a:xfrm>
          <a:prstGeom prst="rect">
            <a:avLst/>
          </a:prstGeom>
          <a:noFill/>
        </p:spPr>
        <p:txBody>
          <a:bodyPr wrap="square" rtlCol="0">
            <a:spAutoFit/>
          </a:bodyPr>
          <a:lstStyle/>
          <a:p>
            <a:pPr algn="ctr"/>
            <a:r>
              <a:rPr lang="pt-BR" sz="2400" b="1" dirty="0">
                <a:solidFill>
                  <a:prstClr val="black"/>
                </a:solidFill>
              </a:rPr>
              <a:t>Dias de vida</a:t>
            </a:r>
          </a:p>
        </p:txBody>
      </p:sp>
      <p:sp>
        <p:nvSpPr>
          <p:cNvPr id="15" name="Retângulo 14">
            <a:extLst>
              <a:ext uri="{FF2B5EF4-FFF2-40B4-BE49-F238E27FC236}">
                <a16:creationId xmlns="" xmlns:a16="http://schemas.microsoft.com/office/drawing/2014/main" id="{26610BD4-D35B-408A-AD1A-D87C740FBD4A}"/>
              </a:ext>
            </a:extLst>
          </p:cNvPr>
          <p:cNvSpPr/>
          <p:nvPr/>
        </p:nvSpPr>
        <p:spPr>
          <a:xfrm>
            <a:off x="10782519" y="5549545"/>
            <a:ext cx="186264" cy="790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solidFill>
                <a:prstClr val="white"/>
              </a:solidFill>
            </a:endParaRPr>
          </a:p>
        </p:txBody>
      </p:sp>
      <p:cxnSp>
        <p:nvCxnSpPr>
          <p:cNvPr id="18" name="Conector reto 17"/>
          <p:cNvCxnSpPr/>
          <p:nvPr/>
        </p:nvCxnSpPr>
        <p:spPr>
          <a:xfrm>
            <a:off x="1907970" y="5858494"/>
            <a:ext cx="9128165" cy="31668"/>
          </a:xfrm>
          <a:prstGeom prst="line">
            <a:avLst/>
          </a:prstGeom>
          <a:ln w="3810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4" y="4727074"/>
            <a:ext cx="1990508" cy="1990508"/>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6026" y="4707743"/>
            <a:ext cx="2379249" cy="1131637"/>
          </a:xfrm>
          <a:prstGeom prst="rect">
            <a:avLst/>
          </a:prstGeom>
        </p:spPr>
      </p:pic>
      <p:sp>
        <p:nvSpPr>
          <p:cNvPr id="14" name="Retângulo 13"/>
          <p:cNvSpPr/>
          <p:nvPr/>
        </p:nvSpPr>
        <p:spPr>
          <a:xfrm>
            <a:off x="1" y="0"/>
            <a:ext cx="12192000" cy="830997"/>
          </a:xfrm>
          <a:prstGeom prst="rect">
            <a:avLst/>
          </a:prstGeom>
          <a:gradFill>
            <a:gsLst>
              <a:gs pos="0">
                <a:srgbClr val="968E7D"/>
              </a:gs>
              <a:gs pos="100000">
                <a:srgbClr val="020401"/>
              </a:gs>
            </a:gsLst>
            <a:lin ang="16200000" scaled="1"/>
          </a:gradFill>
          <a:effectLst/>
        </p:spPr>
        <p:txBody>
          <a:bodyPr wrap="square" lIns="91440" tIns="45720" rIns="91440" bIns="45720">
            <a:spAutoFit/>
            <a:scene3d>
              <a:camera prst="perspectiveAbove"/>
              <a:lightRig rig="contrasting" dir="t"/>
            </a:scene3d>
            <a:sp3d extrusionH="19050" contourW="12700" prstMaterial="plastic">
              <a:extrusionClr>
                <a:schemeClr val="bg1"/>
              </a:extrusionClr>
              <a:contourClr>
                <a:schemeClr val="bg1"/>
              </a:contourClr>
            </a:sp3d>
          </a:bodyPr>
          <a:lstStyle/>
          <a:p>
            <a:pPr algn="ctr"/>
            <a:r>
              <a:rPr lang="pt-BR" sz="4800" dirty="0" smtClean="0">
                <a:ln>
                  <a:solidFill>
                    <a:prstClr val="white"/>
                  </a:solidFill>
                </a:ln>
                <a:solidFill>
                  <a:srgbClr val="C53834"/>
                </a:solidFill>
              </a:rPr>
              <a:t>1001</a:t>
            </a:r>
            <a:r>
              <a:rPr lang="pt-BR" sz="4800" dirty="0" smtClean="0">
                <a:ln>
                  <a:solidFill>
                    <a:prstClr val="white"/>
                  </a:solidFill>
                </a:ln>
                <a:solidFill>
                  <a:prstClr val="white"/>
                </a:solidFill>
              </a:rPr>
              <a:t> dias na vida de um Peru de Natal</a:t>
            </a:r>
            <a:endParaRPr lang="pt-BR" sz="4800" b="1" dirty="0">
              <a:ln>
                <a:solidFill>
                  <a:prstClr val="white"/>
                </a:solidFill>
              </a:ln>
              <a:solidFill>
                <a:prstClr val="white"/>
              </a:soli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4100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11" name="Retângulo 10"/>
          <p:cNvSpPr/>
          <p:nvPr/>
        </p:nvSpPr>
        <p:spPr>
          <a:xfrm>
            <a:off x="-196342" y="-1"/>
            <a:ext cx="7028216" cy="1658983"/>
          </a:xfrm>
          <a:prstGeom prst="rect">
            <a:avLst/>
          </a:prstGeom>
          <a:gradFill flip="none" rotWithShape="1">
            <a:gsLst>
              <a:gs pos="0">
                <a:schemeClr val="accent4">
                  <a:lumMod val="0"/>
                  <a:lumOff val="100000"/>
                  <a:alpha val="0"/>
                </a:schemeClr>
              </a:gs>
              <a:gs pos="71000">
                <a:srgbClr val="D9DCDF">
                  <a:alpha val="40000"/>
                </a:srgbClr>
              </a:gs>
              <a:gs pos="36000">
                <a:schemeClr val="accent4">
                  <a:lumMod val="0"/>
                  <a:lumOff val="100000"/>
                  <a:alpha val="60000"/>
                </a:schemeClr>
              </a:gs>
              <a:gs pos="100000">
                <a:schemeClr val="accent4">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pt-BR">
              <a:solidFill>
                <a:prstClr val="white"/>
              </a:solidFill>
            </a:endParaRPr>
          </a:p>
        </p:txBody>
      </p:sp>
      <p:sp>
        <p:nvSpPr>
          <p:cNvPr id="6" name="Espaço Reservado para Número de Slide 3">
            <a:extLst>
              <a:ext uri="{FF2B5EF4-FFF2-40B4-BE49-F238E27FC236}">
                <a16:creationId xmlns="" xmlns:a16="http://schemas.microsoft.com/office/drawing/2014/main" id="{2526F15A-014F-4FA8-A26D-C71D1CD5D160}"/>
              </a:ext>
            </a:extLst>
          </p:cNvPr>
          <p:cNvSpPr>
            <a:spLocks noGrp="1"/>
          </p:cNvSpPr>
          <p:nvPr>
            <p:ph type="sldNum" sz="quarter" idx="12"/>
          </p:nvPr>
        </p:nvSpPr>
        <p:spPr>
          <a:xfrm>
            <a:off x="10558300" y="5956137"/>
            <a:ext cx="1052510" cy="365125"/>
          </a:xfrm>
        </p:spPr>
        <p:txBody>
          <a:bodyPr/>
          <a:lstStyle/>
          <a:p>
            <a:fld id="{6EDB6F0F-9382-4357-A3D9-991CC8B397EF}" type="slidenum">
              <a:rPr lang="pt-BR" smtClean="0">
                <a:solidFill>
                  <a:srgbClr val="903163"/>
                </a:solidFill>
              </a:rPr>
              <a:pPr/>
              <a:t>28</a:t>
            </a:fld>
            <a:endParaRPr lang="pt-BR">
              <a:solidFill>
                <a:srgbClr val="903163"/>
              </a:solidFill>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44" y="0"/>
            <a:ext cx="9885056" cy="6858000"/>
          </a:xfrm>
          <a:prstGeom prst="rect">
            <a:avLst/>
          </a:prstGeom>
        </p:spPr>
      </p:pic>
      <p:sp>
        <p:nvSpPr>
          <p:cNvPr id="10" name="Elipse 9">
            <a:extLst>
              <a:ext uri="{FF2B5EF4-FFF2-40B4-BE49-F238E27FC236}">
                <a16:creationId xmlns="" xmlns:a16="http://schemas.microsoft.com/office/drawing/2014/main" id="{1BCFE339-1B4A-42B0-8B2C-D6F092086193}"/>
              </a:ext>
            </a:extLst>
          </p:cNvPr>
          <p:cNvSpPr/>
          <p:nvPr/>
        </p:nvSpPr>
        <p:spPr>
          <a:xfrm>
            <a:off x="220262" y="271849"/>
            <a:ext cx="1080000" cy="1080000"/>
          </a:xfrm>
          <a:prstGeom prst="ellipse">
            <a:avLst/>
          </a:prstGeom>
          <a:noFill/>
          <a:ln w="66675" cap="flat" cmpd="sng" algn="ctr">
            <a:gradFill flip="none" rotWithShape="1">
              <a:gsLst>
                <a:gs pos="0">
                  <a:srgbClr val="FFC000">
                    <a:lumMod val="89000"/>
                  </a:srgbClr>
                </a:gs>
                <a:gs pos="23000">
                  <a:srgbClr val="FFC000">
                    <a:lumMod val="89000"/>
                  </a:srgbClr>
                </a:gs>
                <a:gs pos="69000">
                  <a:srgbClr val="FFC000">
                    <a:lumMod val="75000"/>
                  </a:srgbClr>
                </a:gs>
                <a:gs pos="97000">
                  <a:srgbClr val="FFC000">
                    <a:lumMod val="70000"/>
                  </a:srgbClr>
                </a:gs>
              </a:gsLst>
              <a:path path="circle">
                <a:fillToRect l="50000" t="50000" r="50000" b="50000"/>
              </a:path>
              <a:tileRect/>
            </a:gradFill>
            <a:prstDash val="solid"/>
            <a:miter lim="800000"/>
          </a:ln>
          <a:effectLst/>
          <a:scene3d>
            <a:camera prst="orthographicFront"/>
            <a:lightRig rig="sunrise" dir="t"/>
          </a:scene3d>
          <a:sp3d extrusionH="57150" prstMaterial="plastic">
            <a:bevelT w="146050"/>
            <a:extrusionClr>
              <a:sysClr val="windowText" lastClr="000000"/>
            </a:extrusionClr>
          </a:sp3d>
        </p:spPr>
        <p:txBody>
          <a:bodyPr rtlCol="0" anchor="ctr">
            <a:sp3d extrusionH="57150" contourW="12700">
              <a:bevelT w="38100" h="38100"/>
              <a:contourClr>
                <a:schemeClr val="tx1"/>
              </a:contourClr>
            </a:sp3d>
          </a:bodyPr>
          <a:lstStyle/>
          <a:p>
            <a:pPr algn="ctr" defTabSz="914400">
              <a:defRPr/>
            </a:pPr>
            <a:r>
              <a:rPr lang="pt-BR" sz="4800" kern="0" dirty="0" smtClean="0">
                <a:ln>
                  <a:solidFill>
                    <a:srgbClr val="5B9BD5">
                      <a:shade val="50000"/>
                    </a:srgbClr>
                  </a:solidFill>
                </a:ln>
                <a:gradFill>
                  <a:gsLst>
                    <a:gs pos="0">
                      <a:srgbClr val="FFC000">
                        <a:lumMod val="89000"/>
                      </a:srgbClr>
                    </a:gs>
                    <a:gs pos="23000">
                      <a:srgbClr val="FFC000">
                        <a:lumMod val="89000"/>
                      </a:srgbClr>
                    </a:gs>
                    <a:gs pos="69000">
                      <a:srgbClr val="FFC000">
                        <a:lumMod val="75000"/>
                      </a:srgbClr>
                    </a:gs>
                    <a:gs pos="97000">
                      <a:srgbClr val="FFC000">
                        <a:lumMod val="70000"/>
                      </a:srgbClr>
                    </a:gs>
                  </a:gsLst>
                  <a:path path="circle">
                    <a:fillToRect l="50000" t="50000" r="50000" b="50000"/>
                  </a:path>
                </a:gradFill>
                <a:latin typeface="Algerian" panose="04020705040A02060702" pitchFamily="82" charset="0"/>
              </a:rPr>
              <a:t>III</a:t>
            </a:r>
            <a:endParaRPr lang="pt-BR" sz="8000" kern="0" dirty="0" smtClean="0">
              <a:ln>
                <a:solidFill>
                  <a:srgbClr val="5B9BD5">
                    <a:shade val="50000"/>
                  </a:srgbClr>
                </a:solidFill>
              </a:ln>
              <a:gradFill>
                <a:gsLst>
                  <a:gs pos="0">
                    <a:srgbClr val="FFC000">
                      <a:lumMod val="89000"/>
                    </a:srgbClr>
                  </a:gs>
                  <a:gs pos="23000">
                    <a:srgbClr val="FFC000">
                      <a:lumMod val="89000"/>
                    </a:srgbClr>
                  </a:gs>
                  <a:gs pos="69000">
                    <a:srgbClr val="FFC000">
                      <a:lumMod val="75000"/>
                    </a:srgbClr>
                  </a:gs>
                  <a:gs pos="97000">
                    <a:srgbClr val="FFC000">
                      <a:lumMod val="70000"/>
                    </a:srgbClr>
                  </a:gs>
                </a:gsLst>
                <a:path path="circle">
                  <a:fillToRect l="50000" t="50000" r="50000" b="50000"/>
                </a:path>
              </a:gradFill>
              <a:latin typeface="Algerian" panose="04020705040A02060702" pitchFamily="82" charset="0"/>
            </a:endParaRPr>
          </a:p>
        </p:txBody>
      </p:sp>
      <p:sp>
        <p:nvSpPr>
          <p:cNvPr id="7" name="CaixaDeTexto 6"/>
          <p:cNvSpPr txBox="1"/>
          <p:nvPr/>
        </p:nvSpPr>
        <p:spPr>
          <a:xfrm>
            <a:off x="1465994" y="97271"/>
            <a:ext cx="6573106" cy="1446550"/>
          </a:xfrm>
          <a:prstGeom prst="rect">
            <a:avLst/>
          </a:prstGeom>
          <a:noFill/>
        </p:spPr>
        <p:txBody>
          <a:bodyPr wrap="square" rtlCol="0">
            <a:spAutoFit/>
          </a:bodyPr>
          <a:lstStyle/>
          <a:p>
            <a:r>
              <a:rPr lang="pt-BR" sz="4400" dirty="0" smtClean="0">
                <a:ln w="6350">
                  <a:solidFill>
                    <a:prstClr val="black"/>
                  </a:solidFill>
                </a:ln>
                <a:solidFill>
                  <a:srgbClr val="8D5906"/>
                </a:solidFill>
              </a:rPr>
              <a:t>Indicadores e Métricas </a:t>
            </a:r>
          </a:p>
          <a:p>
            <a:r>
              <a:rPr lang="pt-BR" sz="4400" dirty="0" smtClean="0">
                <a:ln w="6350">
                  <a:solidFill>
                    <a:prstClr val="black"/>
                  </a:solidFill>
                </a:ln>
                <a:solidFill>
                  <a:srgbClr val="8D5906"/>
                </a:solidFill>
              </a:rPr>
              <a:t>De Desempenho</a:t>
            </a:r>
            <a:endParaRPr lang="pt-BR" sz="2000" dirty="0">
              <a:solidFill>
                <a:prstClr val="black"/>
              </a:solidFill>
            </a:endParaRPr>
          </a:p>
        </p:txBody>
      </p:sp>
    </p:spTree>
    <p:extLst>
      <p:ext uri="{BB962C8B-B14F-4D97-AF65-F5344CB8AC3E}">
        <p14:creationId xmlns:p14="http://schemas.microsoft.com/office/powerpoint/2010/main" val="8744585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29</a:t>
            </a:fld>
            <a:endParaRPr lang="pt-BR">
              <a:solidFill>
                <a:srgbClr val="903163"/>
              </a:solidFill>
            </a:endParaRPr>
          </a:p>
        </p:txBody>
      </p:sp>
      <p:sp>
        <p:nvSpPr>
          <p:cNvPr id="5" name="Retângulo 4">
            <a:extLst>
              <a:ext uri="{FF2B5EF4-FFF2-40B4-BE49-F238E27FC236}">
                <a16:creationId xmlns:a16="http://schemas.microsoft.com/office/drawing/2014/main" xmlns="" id="{A8665B12-F132-4FD7-AC37-EACCCB1254BC}"/>
              </a:ext>
            </a:extLst>
          </p:cNvPr>
          <p:cNvSpPr/>
          <p:nvPr/>
        </p:nvSpPr>
        <p:spPr>
          <a:xfrm>
            <a:off x="0" y="764498"/>
            <a:ext cx="12191999" cy="5356903"/>
          </a:xfrm>
          <a:prstGeom prst="rect">
            <a:avLst/>
          </a:prstGeom>
          <a:gradFill flip="none" rotWithShape="1">
            <a:gsLst>
              <a:gs pos="8850">
                <a:srgbClr val="EBEBEB">
                  <a:lumMod val="25000"/>
                </a:srgbClr>
              </a:gs>
              <a:gs pos="36000">
                <a:srgbClr val="3D3D3D">
                  <a:lumMod val="75000"/>
                </a:srgbClr>
              </a:gs>
              <a:gs pos="100000">
                <a:sysClr val="windowText" lastClr="000000"/>
              </a:gs>
            </a:gsLst>
            <a:path path="circle">
              <a:fillToRect l="50000" t="130000" r="50000" b="-30000"/>
            </a:path>
            <a:tileRect/>
          </a:gradFill>
          <a:ln w="12700" cap="flat" cmpd="sng" algn="ctr">
            <a:solidFill>
              <a:schemeClr val="tx1"/>
            </a:solidFill>
            <a:prstDash val="solid"/>
            <a:miter lim="800000"/>
          </a:ln>
          <a:effectLst/>
        </p:spPr>
        <p:txBody>
          <a:bodyPr rtlCol="0" anchor="ctr">
            <a:scene3d>
              <a:camera prst="orthographicFront"/>
              <a:lightRig rig="threePt" dir="t"/>
            </a:scene3d>
            <a:sp3d extrusionH="57150">
              <a:bevelT w="6350" h="38100" prst="relaxedInset"/>
            </a:sp3d>
          </a:bodyPr>
          <a:lstStyle/>
          <a:p>
            <a:pPr lvl="7" algn="just" defTabSz="457189"/>
            <a:r>
              <a:rPr lang="pt-BR" sz="4267" b="1" kern="0"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“Diga-me como me medes e eu te direi como me comportarei”</a:t>
            </a:r>
          </a:p>
        </p:txBody>
      </p:sp>
      <p:sp>
        <p:nvSpPr>
          <p:cNvPr id="6" name="Retângulo 5"/>
          <p:cNvSpPr/>
          <p:nvPr/>
        </p:nvSpPr>
        <p:spPr>
          <a:xfrm>
            <a:off x="8882104" y="4840088"/>
            <a:ext cx="2821606" cy="502766"/>
          </a:xfrm>
          <a:prstGeom prst="rect">
            <a:avLst/>
          </a:prstGeom>
        </p:spPr>
        <p:txBody>
          <a:bodyPr wrap="none">
            <a:spAutoFit/>
          </a:bodyPr>
          <a:lstStyle/>
          <a:p>
            <a:pPr defTabSz="457189"/>
            <a:r>
              <a:rPr lang="pt-BR" sz="2667" b="1" dirty="0" err="1">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Eliyahu</a:t>
            </a:r>
            <a:r>
              <a:rPr lang="pt-BR" sz="2667"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 M. </a:t>
            </a:r>
            <a:r>
              <a:rPr lang="pt-BR" sz="2667" b="1" dirty="0" err="1">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Goldratt</a:t>
            </a:r>
            <a:r>
              <a:rPr lang="pt-BR" sz="2667"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 </a:t>
            </a:r>
            <a:endParaRPr lang="pt-BR" sz="1600" dirty="0">
              <a:solidFill>
                <a:prstClr val="black"/>
              </a:solidFill>
            </a:endParaRPr>
          </a:p>
        </p:txBody>
      </p:sp>
      <p:pic>
        <p:nvPicPr>
          <p:cNvPr id="7" name="Imagem 6" descr="Uma imagem contendo homem, pessoa, ao ar livre, árvore&#10;&#10;Descrição gerada com muito alta confiança">
            <a:extLst>
              <a:ext uri="{FF2B5EF4-FFF2-40B4-BE49-F238E27FC236}">
                <a16:creationId xmlns:a16="http://schemas.microsoft.com/office/drawing/2014/main" xmlns="" id="{8D06D0FA-68AE-4AF8-926D-46746282A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11" y="1317815"/>
            <a:ext cx="3048000" cy="4250267"/>
          </a:xfrm>
          <a:prstGeom prst="rect">
            <a:avLst/>
          </a:prstGeom>
        </p:spPr>
      </p:pic>
    </p:spTree>
    <p:extLst>
      <p:ext uri="{BB962C8B-B14F-4D97-AF65-F5344CB8AC3E}">
        <p14:creationId xmlns:p14="http://schemas.microsoft.com/office/powerpoint/2010/main" val="35358013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 xmlns:a16="http://schemas.microsoft.com/office/drawing/2014/main" id="{9270DB96-DA4B-874C-B096-88DAAE1BD63E}"/>
              </a:ext>
            </a:extLst>
          </p:cNvPr>
          <p:cNvSpPr>
            <a:spLocks noGrp="1"/>
          </p:cNvSpPr>
          <p:nvPr>
            <p:ph type="sldNum" sz="quarter" idx="12"/>
          </p:nvPr>
        </p:nvSpPr>
        <p:spPr/>
        <p:txBody>
          <a:bodyPr/>
          <a:lstStyle/>
          <a:p>
            <a:fld id="{6EDB6F0F-9382-4357-A3D9-991CC8B397EF}" type="slidenum">
              <a:rPr lang="pt-BR" smtClean="0"/>
              <a:t>3</a:t>
            </a:fld>
            <a:endParaRPr lang="pt-BR"/>
          </a:p>
        </p:txBody>
      </p:sp>
      <p:sp>
        <p:nvSpPr>
          <p:cNvPr id="8" name="Retângulo 7">
            <a:extLst>
              <a:ext uri="{FF2B5EF4-FFF2-40B4-BE49-F238E27FC236}">
                <a16:creationId xmlns="" xmlns:a16="http://schemas.microsoft.com/office/drawing/2014/main" id="{A8665B12-F132-4FD7-AC37-EACCCB1254BC}"/>
              </a:ext>
            </a:extLst>
          </p:cNvPr>
          <p:cNvSpPr/>
          <p:nvPr/>
        </p:nvSpPr>
        <p:spPr>
          <a:xfrm>
            <a:off x="223284" y="776178"/>
            <a:ext cx="11655315" cy="4931898"/>
          </a:xfrm>
          <a:prstGeom prst="rect">
            <a:avLst/>
          </a:prstGeom>
          <a:gradFill flip="none" rotWithShape="1">
            <a:gsLst>
              <a:gs pos="8850">
                <a:srgbClr val="EBEBEB">
                  <a:lumMod val="25000"/>
                </a:srgbClr>
              </a:gs>
              <a:gs pos="36000">
                <a:srgbClr val="3D3D3D">
                  <a:lumMod val="75000"/>
                </a:srgbClr>
              </a:gs>
              <a:gs pos="100000">
                <a:sysClr val="windowText" lastClr="000000"/>
              </a:gs>
            </a:gsLst>
            <a:path path="circle">
              <a:fillToRect l="50000" t="130000" r="50000" b="-30000"/>
            </a:path>
            <a:tileRect/>
          </a:gradFill>
          <a:ln w="12700" cap="flat" cmpd="sng" algn="ctr">
            <a:solidFill>
              <a:schemeClr val="tx1"/>
            </a:solidFill>
            <a:prstDash val="solid"/>
            <a:miter lim="800000"/>
          </a:ln>
          <a:effectLst/>
        </p:spPr>
        <p:txBody>
          <a:bodyPr rtlCol="0" anchor="ctr">
            <a:scene3d>
              <a:camera prst="orthographicFront"/>
              <a:lightRig rig="threePt" dir="t"/>
            </a:scene3d>
            <a:sp3d extrusionH="57150">
              <a:bevelT w="6350" h="38100" prst="relaxedInset"/>
            </a:sp3d>
          </a:bodyPr>
          <a:lstStyle/>
          <a:p>
            <a:pPr marL="4267093" lvl="7" algn="just" defTabSz="457189">
              <a:defRPr/>
            </a:pPr>
            <a:r>
              <a:rPr lang="pt-BR" sz="4267" b="1" kern="0"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 cultura devora a estratégia no café da manhã”</a:t>
            </a:r>
          </a:p>
        </p:txBody>
      </p:sp>
      <p:sp>
        <p:nvSpPr>
          <p:cNvPr id="9" name="Retângulo 8"/>
          <p:cNvSpPr/>
          <p:nvPr/>
        </p:nvSpPr>
        <p:spPr>
          <a:xfrm>
            <a:off x="8882105" y="4953443"/>
            <a:ext cx="2021707" cy="502766"/>
          </a:xfrm>
          <a:prstGeom prst="rect">
            <a:avLst/>
          </a:prstGeom>
        </p:spPr>
        <p:txBody>
          <a:bodyPr wrap="none">
            <a:spAutoFit/>
          </a:bodyPr>
          <a:lstStyle/>
          <a:p>
            <a:pPr defTabSz="457189">
              <a:defRPr/>
            </a:pPr>
            <a:r>
              <a:rPr lang="pt-BR" sz="2667"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Peter Drucker</a:t>
            </a:r>
            <a:endParaRPr lang="pt-BR" sz="1600" dirty="0">
              <a:solidFill>
                <a:prstClr val="black"/>
              </a:solidFill>
              <a:latin typeface="Gill Sans MT" panose="020B0502020104020203"/>
            </a:endParaRPr>
          </a:p>
        </p:txBody>
      </p:sp>
      <p:pic>
        <p:nvPicPr>
          <p:cNvPr id="10" name="Imagem 9">
            <a:extLst>
              <a:ext uri="{FF2B5EF4-FFF2-40B4-BE49-F238E27FC236}">
                <a16:creationId xmlns="" xmlns:a16="http://schemas.microsoft.com/office/drawing/2014/main" id="{8D06D0FA-68AE-4AF8-926D-46746282A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74" y="1252792"/>
            <a:ext cx="4035280" cy="4203417"/>
          </a:xfrm>
          <a:prstGeom prst="rect">
            <a:avLst/>
          </a:prstGeom>
        </p:spPr>
      </p:pic>
    </p:spTree>
    <p:extLst>
      <p:ext uri="{BB962C8B-B14F-4D97-AF65-F5344CB8AC3E}">
        <p14:creationId xmlns:p14="http://schemas.microsoft.com/office/powerpoint/2010/main" val="8227562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30</a:t>
            </a:fld>
            <a:endParaRPr lang="pt-BR">
              <a:solidFill>
                <a:srgbClr val="903163"/>
              </a:solidFill>
            </a:endParaRP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85176"/>
            <a:ext cx="2802925" cy="2802925"/>
          </a:xfrm>
          <a:prstGeom prst="rect">
            <a:avLst/>
          </a:prstGeom>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1687" y="3675792"/>
            <a:ext cx="2802925" cy="2802925"/>
          </a:xfrm>
          <a:prstGeom prst="rect">
            <a:avLst/>
          </a:prstGeom>
        </p:spPr>
      </p:pic>
      <p:sp>
        <p:nvSpPr>
          <p:cNvPr id="7" name="Elipse 6"/>
          <p:cNvSpPr/>
          <p:nvPr/>
        </p:nvSpPr>
        <p:spPr>
          <a:xfrm>
            <a:off x="1401463" y="2595791"/>
            <a:ext cx="1080000" cy="10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4400" b="1" dirty="0">
                <a:solidFill>
                  <a:prstClr val="white"/>
                </a:solidFill>
              </a:rPr>
              <a:t>A</a:t>
            </a:r>
          </a:p>
        </p:txBody>
      </p:sp>
      <p:sp>
        <p:nvSpPr>
          <p:cNvPr id="8" name="Elipse 7"/>
          <p:cNvSpPr/>
          <p:nvPr/>
        </p:nvSpPr>
        <p:spPr>
          <a:xfrm>
            <a:off x="10145505" y="2595791"/>
            <a:ext cx="1080000" cy="10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4400" b="1" dirty="0">
                <a:solidFill>
                  <a:prstClr val="white"/>
                </a:solidFill>
              </a:rPr>
              <a:t>B</a:t>
            </a:r>
          </a:p>
        </p:txBody>
      </p:sp>
      <p:cxnSp>
        <p:nvCxnSpPr>
          <p:cNvPr id="9" name="Conector de seta reta 8"/>
          <p:cNvCxnSpPr/>
          <p:nvPr/>
        </p:nvCxnSpPr>
        <p:spPr>
          <a:xfrm flipV="1">
            <a:off x="3571104" y="4979431"/>
            <a:ext cx="4464909" cy="7207"/>
          </a:xfrm>
          <a:prstGeom prst="straightConnector1">
            <a:avLst/>
          </a:prstGeom>
          <a:ln w="76200">
            <a:solidFill>
              <a:schemeClr val="accent1">
                <a:lumMod val="75000"/>
              </a:schemeClr>
            </a:solidFill>
            <a:headEnd type="triangle"/>
            <a:tailEnd type="triangle"/>
          </a:ln>
        </p:spPr>
        <p:style>
          <a:lnRef idx="1">
            <a:schemeClr val="accent5"/>
          </a:lnRef>
          <a:fillRef idx="0">
            <a:schemeClr val="accent5"/>
          </a:fillRef>
          <a:effectRef idx="0">
            <a:schemeClr val="accent5"/>
          </a:effectRef>
          <a:fontRef idx="minor">
            <a:schemeClr val="tx1"/>
          </a:fontRef>
        </p:style>
      </p:cxnSp>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222" y="4474862"/>
            <a:ext cx="1913239" cy="1913239"/>
          </a:xfrm>
          <a:prstGeom prst="rect">
            <a:avLst/>
          </a:prstGeom>
        </p:spPr>
      </p:pic>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03410" y="4565478"/>
            <a:ext cx="1913239" cy="1913239"/>
          </a:xfrm>
          <a:prstGeom prst="rect">
            <a:avLst/>
          </a:prstGeom>
        </p:spPr>
      </p:pic>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1316" y="2662538"/>
            <a:ext cx="1812325" cy="1812325"/>
          </a:xfrm>
          <a:prstGeom prst="rect">
            <a:avLst/>
          </a:prstGeom>
        </p:spPr>
      </p:pic>
      <p:pic>
        <p:nvPicPr>
          <p:cNvPr id="13" name="Image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4315" y="4080475"/>
            <a:ext cx="1812325" cy="1812325"/>
          </a:xfrm>
          <a:prstGeom prst="rect">
            <a:avLst/>
          </a:prstGeom>
        </p:spPr>
      </p:pic>
      <p:sp>
        <p:nvSpPr>
          <p:cNvPr id="14" name="Seta para cima 13"/>
          <p:cNvSpPr/>
          <p:nvPr/>
        </p:nvSpPr>
        <p:spPr>
          <a:xfrm>
            <a:off x="1508329" y="986649"/>
            <a:ext cx="919855" cy="1361723"/>
          </a:xfrm>
          <a:prstGeom prst="up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5" name="Seta para cima 14"/>
          <p:cNvSpPr/>
          <p:nvPr/>
        </p:nvSpPr>
        <p:spPr>
          <a:xfrm rot="10800000">
            <a:off x="7740171" y="986649"/>
            <a:ext cx="919855" cy="1361724"/>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6" name="Retângulo 15"/>
          <p:cNvSpPr/>
          <p:nvPr/>
        </p:nvSpPr>
        <p:spPr>
          <a:xfrm>
            <a:off x="2384634" y="1412508"/>
            <a:ext cx="1827744" cy="923330"/>
          </a:xfrm>
          <a:prstGeom prst="rect">
            <a:avLst/>
          </a:prstGeom>
          <a:noFill/>
        </p:spPr>
        <p:txBody>
          <a:bodyPr wrap="none" lIns="91440" tIns="45720" rIns="91440" bIns="45720">
            <a:spAutoFit/>
          </a:bodyPr>
          <a:lstStyle/>
          <a:p>
            <a:pPr algn="ctr"/>
            <a:r>
              <a:rPr lang="pt-BR" sz="5400" b="1" dirty="0">
                <a:ln w="12700">
                  <a:solidFill>
                    <a:srgbClr val="B2324B">
                      <a:lumMod val="50000"/>
                    </a:srgbClr>
                  </a:solidFill>
                  <a:prstDash val="solid"/>
                </a:ln>
                <a:pattFill prst="narHorz">
                  <a:fgClr>
                    <a:srgbClr val="B2324B"/>
                  </a:fgClr>
                  <a:bgClr>
                    <a:srgbClr val="B2324B">
                      <a:lumMod val="40000"/>
                      <a:lumOff val="60000"/>
                    </a:srgbClr>
                  </a:bgClr>
                </a:pattFill>
                <a:effectLst>
                  <a:innerShdw blurRad="177800">
                    <a:srgbClr val="B2324B">
                      <a:lumMod val="50000"/>
                    </a:srgbClr>
                  </a:innerShdw>
                </a:effectLst>
              </a:rPr>
              <a:t>100%</a:t>
            </a:r>
          </a:p>
        </p:txBody>
      </p:sp>
      <p:pic>
        <p:nvPicPr>
          <p:cNvPr id="17" name="Image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958" y="2756770"/>
            <a:ext cx="1550485" cy="1623860"/>
          </a:xfrm>
          <a:prstGeom prst="rect">
            <a:avLst/>
          </a:prstGeom>
        </p:spPr>
      </p:pic>
      <p:pic>
        <p:nvPicPr>
          <p:cNvPr id="18" name="Image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0637" y="784577"/>
            <a:ext cx="1512513" cy="1512513"/>
          </a:xfrm>
          <a:prstGeom prst="rect">
            <a:avLst/>
          </a:prstGeom>
        </p:spPr>
      </p:pic>
      <p:pic>
        <p:nvPicPr>
          <p:cNvPr id="19" name="Image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45505" y="1418060"/>
            <a:ext cx="809256" cy="776321"/>
          </a:xfrm>
          <a:prstGeom prst="rect">
            <a:avLst/>
          </a:prstGeom>
        </p:spPr>
      </p:pic>
    </p:spTree>
    <p:extLst>
      <p:ext uri="{BB962C8B-B14F-4D97-AF65-F5344CB8AC3E}">
        <p14:creationId xmlns:p14="http://schemas.microsoft.com/office/powerpoint/2010/main" val="401864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5"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31</a:t>
            </a:fld>
            <a:endParaRPr lang="pt-BR">
              <a:solidFill>
                <a:srgbClr val="903163"/>
              </a:solidFill>
            </a:endParaRPr>
          </a:p>
        </p:txBody>
      </p:sp>
      <p:pic>
        <p:nvPicPr>
          <p:cNvPr id="6" name="Imagem 5"/>
          <p:cNvPicPr>
            <a:picLocks noChangeAspect="1"/>
          </p:cNvPicPr>
          <p:nvPr/>
        </p:nvPicPr>
        <p:blipFill rotWithShape="1">
          <a:blip r:embed="rId2" cstate="print">
            <a:extLst>
              <a:ext uri="{28A0092B-C50C-407E-A947-70E740481C1C}">
                <a14:useLocalDpi xmlns:a14="http://schemas.microsoft.com/office/drawing/2010/main" val="0"/>
              </a:ext>
            </a:extLst>
          </a:blip>
          <a:srcRect l="7944" r="5567"/>
          <a:stretch/>
        </p:blipFill>
        <p:spPr>
          <a:xfrm>
            <a:off x="-14990" y="0"/>
            <a:ext cx="12206990" cy="6939211"/>
          </a:xfrm>
          <a:prstGeom prst="rect">
            <a:avLst/>
          </a:prstGeom>
        </p:spPr>
      </p:pic>
    </p:spTree>
    <p:extLst>
      <p:ext uri="{BB962C8B-B14F-4D97-AF65-F5344CB8AC3E}">
        <p14:creationId xmlns:p14="http://schemas.microsoft.com/office/powerpoint/2010/main" val="10392469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32</a:t>
            </a:fld>
            <a:endParaRPr lang="pt-BR">
              <a:solidFill>
                <a:srgbClr val="903163"/>
              </a:solidFill>
            </a:endParaRPr>
          </a:p>
        </p:txBody>
      </p:sp>
      <p:pic>
        <p:nvPicPr>
          <p:cNvPr id="50" name="Imagem 49"/>
          <p:cNvPicPr>
            <a:picLocks noChangeAspect="1"/>
          </p:cNvPicPr>
          <p:nvPr/>
        </p:nvPicPr>
        <p:blipFill>
          <a:blip r:embed="rId2"/>
          <a:stretch>
            <a:fillRect/>
          </a:stretch>
        </p:blipFill>
        <p:spPr>
          <a:xfrm>
            <a:off x="0" y="781267"/>
            <a:ext cx="12065000" cy="5690093"/>
          </a:xfrm>
          <a:prstGeom prst="rect">
            <a:avLst/>
          </a:prstGeom>
        </p:spPr>
      </p:pic>
      <p:pic>
        <p:nvPicPr>
          <p:cNvPr id="51" name="Imagem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488"/>
            <a:ext cx="12192000" cy="6390032"/>
          </a:xfrm>
          <a:prstGeom prst="rect">
            <a:avLst/>
          </a:prstGeom>
        </p:spPr>
      </p:pic>
    </p:spTree>
    <p:extLst>
      <p:ext uri="{BB962C8B-B14F-4D97-AF65-F5344CB8AC3E}">
        <p14:creationId xmlns:p14="http://schemas.microsoft.com/office/powerpoint/2010/main" val="8280978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33</a:t>
            </a:fld>
            <a:endParaRPr lang="pt-BR">
              <a:solidFill>
                <a:srgbClr val="903163"/>
              </a:solidFill>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647"/>
            <a:ext cx="12148955" cy="5894814"/>
          </a:xfrm>
          <a:prstGeom prst="rect">
            <a:avLst/>
          </a:prstGeom>
        </p:spPr>
      </p:pic>
    </p:spTree>
    <p:extLst>
      <p:ext uri="{BB962C8B-B14F-4D97-AF65-F5344CB8AC3E}">
        <p14:creationId xmlns:p14="http://schemas.microsoft.com/office/powerpoint/2010/main" val="40123150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3555" y="-314943"/>
            <a:ext cx="5898168" cy="7172943"/>
          </a:xfrm>
          <a:prstGeom prst="rect">
            <a:avLst/>
          </a:prstGeom>
        </p:spPr>
      </p:pic>
    </p:spTree>
    <p:extLst>
      <p:ext uri="{BB962C8B-B14F-4D97-AF65-F5344CB8AC3E}">
        <p14:creationId xmlns:p14="http://schemas.microsoft.com/office/powerpoint/2010/main" val="12363617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35</a:t>
            </a:fld>
            <a:endParaRPr lang="pt-BR">
              <a:solidFill>
                <a:srgbClr val="903163"/>
              </a:solidFill>
            </a:endParaRPr>
          </a:p>
        </p:txBody>
      </p:sp>
      <p:pic>
        <p:nvPicPr>
          <p:cNvPr id="5" name="Imagem 4">
            <a:extLst>
              <a:ext uri="{FF2B5EF4-FFF2-40B4-BE49-F238E27FC236}">
                <a16:creationId xmlns:a16="http://schemas.microsoft.com/office/drawing/2014/main" xmlns="" id="{C8F935F4-BC1C-49C4-94A3-7E18C30D13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945" y="1684322"/>
            <a:ext cx="10929164" cy="4344343"/>
          </a:xfrm>
          <a:prstGeom prst="rect">
            <a:avLst/>
          </a:prstGeom>
        </p:spPr>
      </p:pic>
      <p:sp>
        <p:nvSpPr>
          <p:cNvPr id="6" name="Retângulo 5"/>
          <p:cNvSpPr/>
          <p:nvPr/>
        </p:nvSpPr>
        <p:spPr>
          <a:xfrm>
            <a:off x="1" y="0"/>
            <a:ext cx="12192000" cy="1569660"/>
          </a:xfrm>
          <a:prstGeom prst="rect">
            <a:avLst/>
          </a:prstGeom>
          <a:gradFill>
            <a:gsLst>
              <a:gs pos="0">
                <a:srgbClr val="968E7D"/>
              </a:gs>
              <a:gs pos="100000">
                <a:srgbClr val="020401"/>
              </a:gs>
            </a:gsLst>
            <a:lin ang="16200000" scaled="1"/>
          </a:gradFill>
          <a:effectLst/>
        </p:spPr>
        <p:txBody>
          <a:bodyPr wrap="square" lIns="91440" tIns="45720" rIns="91440" bIns="45720">
            <a:spAutoFit/>
            <a:scene3d>
              <a:camera prst="perspectiveAbove"/>
              <a:lightRig rig="contrasting" dir="t"/>
            </a:scene3d>
            <a:sp3d extrusionH="19050" contourW="12700" prstMaterial="plastic">
              <a:extrusionClr>
                <a:schemeClr val="bg1"/>
              </a:extrusionClr>
              <a:contourClr>
                <a:schemeClr val="bg1"/>
              </a:contourClr>
            </a:sp3d>
          </a:bodyPr>
          <a:lstStyle/>
          <a:p>
            <a:pPr algn="ctr"/>
            <a:r>
              <a:rPr lang="pt-BR" sz="4800" dirty="0">
                <a:ln>
                  <a:solidFill>
                    <a:prstClr val="white"/>
                  </a:solidFill>
                </a:ln>
                <a:solidFill>
                  <a:prstClr val="white"/>
                </a:solidFill>
              </a:rPr>
              <a:t>Todos trabalham muito, mas a força total é igual a </a:t>
            </a:r>
            <a:r>
              <a:rPr lang="pt-BR" sz="4800" b="1" dirty="0" smtClean="0">
                <a:ln>
                  <a:solidFill>
                    <a:prstClr val="white"/>
                  </a:solidFill>
                </a:ln>
                <a:solidFill>
                  <a:srgbClr val="C53834"/>
                </a:solidFill>
              </a:rPr>
              <a:t>ZERO</a:t>
            </a:r>
            <a:endParaRPr lang="pt-BR" sz="4800" b="1" dirty="0">
              <a:ln>
                <a:solidFill>
                  <a:prstClr val="white"/>
                </a:solidFill>
              </a:ln>
              <a:solidFill>
                <a:prstClr val="white"/>
              </a:soli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30995866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36</a:t>
            </a:fld>
            <a:endParaRPr lang="pt-BR">
              <a:solidFill>
                <a:srgbClr val="903163"/>
              </a:solidFill>
            </a:endParaRPr>
          </a:p>
        </p:txBody>
      </p:sp>
      <p:sp>
        <p:nvSpPr>
          <p:cNvPr id="6" name="object 3"/>
          <p:cNvSpPr txBox="1"/>
          <p:nvPr/>
        </p:nvSpPr>
        <p:spPr>
          <a:xfrm>
            <a:off x="581193" y="3990796"/>
            <a:ext cx="9330559" cy="1490152"/>
          </a:xfrm>
          <a:prstGeom prst="rect">
            <a:avLst/>
          </a:prstGeom>
        </p:spPr>
        <p:txBody>
          <a:bodyPr vert="horz" wrap="square" lIns="0" tIns="12700" rIns="0" bIns="0" rtlCol="0">
            <a:spAutoFit/>
          </a:bodyPr>
          <a:lstStyle/>
          <a:p>
            <a:pPr marL="12700" defTabSz="914377" fontAlgn="base">
              <a:spcBef>
                <a:spcPts val="100"/>
              </a:spcBef>
              <a:spcAft>
                <a:spcPct val="0"/>
              </a:spcAft>
            </a:pPr>
            <a:r>
              <a:rPr sz="3200" b="1" dirty="0">
                <a:solidFill>
                  <a:prstClr val="black"/>
                </a:solidFill>
                <a:latin typeface="Trebuchet MS"/>
                <a:cs typeface="Trebuchet MS"/>
              </a:rPr>
              <a:t>CO: </a:t>
            </a:r>
            <a:r>
              <a:rPr sz="3200" b="1" spc="-5" dirty="0">
                <a:solidFill>
                  <a:prstClr val="black"/>
                </a:solidFill>
                <a:latin typeface="Trebuchet MS"/>
                <a:cs typeface="Trebuchet MS"/>
              </a:rPr>
              <a:t>crença, </a:t>
            </a:r>
            <a:r>
              <a:rPr sz="3200" spc="-5" dirty="0">
                <a:solidFill>
                  <a:prstClr val="black"/>
                </a:solidFill>
                <a:latin typeface="Trebuchet MS"/>
                <a:cs typeface="Trebuchet MS"/>
              </a:rPr>
              <a:t>junto,</a:t>
            </a:r>
            <a:r>
              <a:rPr sz="3200" dirty="0">
                <a:solidFill>
                  <a:prstClr val="black"/>
                </a:solidFill>
                <a:latin typeface="Trebuchet MS"/>
                <a:cs typeface="Trebuchet MS"/>
              </a:rPr>
              <a:t> </a:t>
            </a:r>
            <a:r>
              <a:rPr sz="3200" spc="-5" dirty="0">
                <a:solidFill>
                  <a:prstClr val="black"/>
                </a:solidFill>
                <a:latin typeface="Trebuchet MS"/>
                <a:cs typeface="Trebuchet MS"/>
              </a:rPr>
              <a:t>compartilhado</a:t>
            </a:r>
            <a:endParaRPr sz="3200" dirty="0">
              <a:solidFill>
                <a:prstClr val="black"/>
              </a:solidFill>
              <a:latin typeface="Trebuchet MS"/>
              <a:cs typeface="Trebuchet MS"/>
            </a:endParaRPr>
          </a:p>
          <a:p>
            <a:pPr marL="12700" defTabSz="914377" fontAlgn="base">
              <a:spcBef>
                <a:spcPct val="0"/>
              </a:spcBef>
              <a:spcAft>
                <a:spcPct val="0"/>
              </a:spcAft>
            </a:pPr>
            <a:r>
              <a:rPr sz="3200" b="1" spc="-5" dirty="0">
                <a:solidFill>
                  <a:prstClr val="black"/>
                </a:solidFill>
                <a:latin typeface="Trebuchet MS"/>
                <a:cs typeface="Trebuchet MS"/>
              </a:rPr>
              <a:t>LABOR: competência, </a:t>
            </a:r>
            <a:r>
              <a:rPr sz="3200" spc="-11" dirty="0">
                <a:solidFill>
                  <a:prstClr val="black"/>
                </a:solidFill>
                <a:latin typeface="Trebuchet MS"/>
                <a:cs typeface="Trebuchet MS"/>
              </a:rPr>
              <a:t>trabalho, </a:t>
            </a:r>
            <a:r>
              <a:rPr sz="3200" spc="-5" dirty="0">
                <a:solidFill>
                  <a:prstClr val="black"/>
                </a:solidFill>
                <a:latin typeface="Trebuchet MS"/>
                <a:cs typeface="Trebuchet MS"/>
              </a:rPr>
              <a:t>tarefa,</a:t>
            </a:r>
            <a:r>
              <a:rPr sz="3200" spc="51" dirty="0">
                <a:solidFill>
                  <a:prstClr val="black"/>
                </a:solidFill>
                <a:latin typeface="Trebuchet MS"/>
                <a:cs typeface="Trebuchet MS"/>
              </a:rPr>
              <a:t> </a:t>
            </a:r>
            <a:r>
              <a:rPr sz="3200" spc="-5" dirty="0">
                <a:solidFill>
                  <a:prstClr val="black"/>
                </a:solidFill>
                <a:latin typeface="Trebuchet MS"/>
                <a:cs typeface="Trebuchet MS"/>
              </a:rPr>
              <a:t>desafio</a:t>
            </a:r>
            <a:endParaRPr sz="3200" dirty="0">
              <a:solidFill>
                <a:prstClr val="black"/>
              </a:solidFill>
              <a:latin typeface="Trebuchet MS"/>
              <a:cs typeface="Trebuchet MS"/>
            </a:endParaRPr>
          </a:p>
          <a:p>
            <a:pPr marL="12700" defTabSz="914377" fontAlgn="base">
              <a:spcBef>
                <a:spcPct val="0"/>
              </a:spcBef>
              <a:spcAft>
                <a:spcPct val="0"/>
              </a:spcAft>
            </a:pPr>
            <a:r>
              <a:rPr sz="3200" b="1" spc="-5" dirty="0">
                <a:solidFill>
                  <a:prstClr val="black"/>
                </a:solidFill>
                <a:latin typeface="Trebuchet MS"/>
                <a:cs typeface="Trebuchet MS"/>
              </a:rPr>
              <a:t>AÇÃO: atitude, </a:t>
            </a:r>
            <a:r>
              <a:rPr sz="3200" spc="-5" dirty="0">
                <a:solidFill>
                  <a:prstClr val="black"/>
                </a:solidFill>
                <a:latin typeface="Trebuchet MS"/>
                <a:cs typeface="Trebuchet MS"/>
              </a:rPr>
              <a:t>movimento,</a:t>
            </a:r>
            <a:r>
              <a:rPr sz="3200" spc="5" dirty="0">
                <a:solidFill>
                  <a:prstClr val="black"/>
                </a:solidFill>
                <a:latin typeface="Trebuchet MS"/>
                <a:cs typeface="Trebuchet MS"/>
              </a:rPr>
              <a:t> </a:t>
            </a:r>
            <a:r>
              <a:rPr sz="3200" spc="-11" dirty="0">
                <a:solidFill>
                  <a:prstClr val="black"/>
                </a:solidFill>
                <a:latin typeface="Trebuchet MS"/>
                <a:cs typeface="Trebuchet MS"/>
              </a:rPr>
              <a:t>energia</a:t>
            </a:r>
            <a:endParaRPr sz="3200" dirty="0">
              <a:solidFill>
                <a:prstClr val="black"/>
              </a:solidFill>
              <a:latin typeface="Trebuchet MS"/>
              <a:cs typeface="Trebuchet MS"/>
            </a:endParaRPr>
          </a:p>
        </p:txBody>
      </p:sp>
      <p:sp>
        <p:nvSpPr>
          <p:cNvPr id="7" name="object 2"/>
          <p:cNvSpPr txBox="1">
            <a:spLocks/>
          </p:cNvSpPr>
          <p:nvPr/>
        </p:nvSpPr>
        <p:spPr>
          <a:xfrm>
            <a:off x="0" y="2112638"/>
            <a:ext cx="12085638" cy="1708801"/>
          </a:xfrm>
          <a:prstGeom prst="rect">
            <a:avLst/>
          </a:prstGeom>
        </p:spPr>
        <p:txBody>
          <a:bodyPr vert="horz" wrap="square" lIns="0" tIns="15875" rIns="0" bIns="0" rtlCol="0" anchor="ctr">
            <a:sp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2700" algn="ctr">
              <a:spcBef>
                <a:spcPts val="125"/>
              </a:spcBef>
            </a:pPr>
            <a:r>
              <a:rPr lang="pt-BR" sz="11000" spc="5" smtClean="0">
                <a:solidFill>
                  <a:srgbClr val="000000"/>
                </a:solidFill>
                <a:latin typeface="Trebuchet MS"/>
                <a:cs typeface="Trebuchet MS"/>
              </a:rPr>
              <a:t>CO</a:t>
            </a:r>
            <a:r>
              <a:rPr lang="pt-BR" sz="11000" spc="5" smtClean="0">
                <a:solidFill>
                  <a:srgbClr val="C0504D"/>
                </a:solidFill>
                <a:latin typeface="Trebuchet MS"/>
                <a:cs typeface="Trebuchet MS"/>
              </a:rPr>
              <a:t>+</a:t>
            </a:r>
            <a:r>
              <a:rPr lang="pt-BR" sz="11000" spc="5" smtClean="0">
                <a:solidFill>
                  <a:srgbClr val="000000"/>
                </a:solidFill>
                <a:latin typeface="Trebuchet MS"/>
                <a:cs typeface="Trebuchet MS"/>
              </a:rPr>
              <a:t>LABOR</a:t>
            </a:r>
            <a:r>
              <a:rPr lang="pt-BR" sz="11000" spc="5" smtClean="0">
                <a:solidFill>
                  <a:srgbClr val="C0504D"/>
                </a:solidFill>
                <a:latin typeface="Trebuchet MS"/>
                <a:cs typeface="Trebuchet MS"/>
              </a:rPr>
              <a:t>+</a:t>
            </a:r>
            <a:r>
              <a:rPr lang="pt-BR" sz="11000" spc="5" smtClean="0">
                <a:solidFill>
                  <a:srgbClr val="000000"/>
                </a:solidFill>
                <a:latin typeface="Trebuchet MS"/>
                <a:cs typeface="Trebuchet MS"/>
              </a:rPr>
              <a:t>AÇÃO</a:t>
            </a:r>
            <a:endParaRPr lang="pt-BR" sz="11000" dirty="0">
              <a:latin typeface="Trebuchet MS"/>
              <a:cs typeface="Trebuchet MS"/>
            </a:endParaRPr>
          </a:p>
        </p:txBody>
      </p:sp>
    </p:spTree>
    <p:extLst>
      <p:ext uri="{BB962C8B-B14F-4D97-AF65-F5344CB8AC3E}">
        <p14:creationId xmlns:p14="http://schemas.microsoft.com/office/powerpoint/2010/main" val="66827113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37</a:t>
            </a:fld>
            <a:endParaRPr lang="pt-BR">
              <a:solidFill>
                <a:srgbClr val="903163"/>
              </a:solidFill>
            </a:endParaRPr>
          </a:p>
        </p:txBody>
      </p:sp>
      <p:sp>
        <p:nvSpPr>
          <p:cNvPr id="5" name="object 2"/>
          <p:cNvSpPr txBox="1">
            <a:spLocks noGrp="1"/>
          </p:cNvSpPr>
          <p:nvPr>
            <p:ph type="title" idx="4294967295"/>
          </p:nvPr>
        </p:nvSpPr>
        <p:spPr>
          <a:xfrm>
            <a:off x="0" y="2112638"/>
            <a:ext cx="12085638" cy="1708801"/>
          </a:xfrm>
          <a:prstGeom prst="rect">
            <a:avLst/>
          </a:prstGeom>
        </p:spPr>
        <p:txBody>
          <a:bodyPr vert="horz" wrap="square" lIns="0" tIns="15875" rIns="0" bIns="0" rtlCol="0" anchor="ctr">
            <a:spAutoFit/>
          </a:bodyPr>
          <a:lstStyle/>
          <a:p>
            <a:pPr marL="12700" algn="ctr">
              <a:spcBef>
                <a:spcPts val="125"/>
              </a:spcBef>
            </a:pPr>
            <a:r>
              <a:rPr sz="11000" spc="5" dirty="0">
                <a:solidFill>
                  <a:srgbClr val="000000"/>
                </a:solidFill>
                <a:latin typeface="Trebuchet MS"/>
                <a:cs typeface="Trebuchet MS"/>
              </a:rPr>
              <a:t>CO</a:t>
            </a:r>
            <a:r>
              <a:rPr sz="11000" spc="5" dirty="0">
                <a:solidFill>
                  <a:srgbClr val="C0504D"/>
                </a:solidFill>
                <a:latin typeface="Trebuchet MS"/>
                <a:cs typeface="Trebuchet MS"/>
              </a:rPr>
              <a:t>+</a:t>
            </a:r>
            <a:r>
              <a:rPr sz="11000" spc="5" dirty="0">
                <a:solidFill>
                  <a:srgbClr val="000000"/>
                </a:solidFill>
                <a:latin typeface="Trebuchet MS"/>
                <a:cs typeface="Trebuchet MS"/>
              </a:rPr>
              <a:t>LABOR</a:t>
            </a:r>
            <a:r>
              <a:rPr sz="11000" spc="5" dirty="0">
                <a:solidFill>
                  <a:srgbClr val="C0504D"/>
                </a:solidFill>
                <a:latin typeface="Trebuchet MS"/>
                <a:cs typeface="Trebuchet MS"/>
              </a:rPr>
              <a:t>+</a:t>
            </a:r>
            <a:r>
              <a:rPr sz="11000" spc="5" dirty="0">
                <a:solidFill>
                  <a:srgbClr val="000000"/>
                </a:solidFill>
                <a:latin typeface="Trebuchet MS"/>
                <a:cs typeface="Trebuchet MS"/>
              </a:rPr>
              <a:t>AÇÃO</a:t>
            </a:r>
            <a:endParaRPr sz="11000" dirty="0">
              <a:latin typeface="Trebuchet MS"/>
              <a:cs typeface="Trebuchet MS"/>
            </a:endParaRPr>
          </a:p>
        </p:txBody>
      </p:sp>
      <p:sp>
        <p:nvSpPr>
          <p:cNvPr id="6" name="object 3"/>
          <p:cNvSpPr txBox="1"/>
          <p:nvPr/>
        </p:nvSpPr>
        <p:spPr>
          <a:xfrm>
            <a:off x="581193" y="3990796"/>
            <a:ext cx="9330559" cy="1490152"/>
          </a:xfrm>
          <a:prstGeom prst="rect">
            <a:avLst/>
          </a:prstGeom>
        </p:spPr>
        <p:txBody>
          <a:bodyPr vert="horz" wrap="square" lIns="0" tIns="12700" rIns="0" bIns="0" rtlCol="0">
            <a:spAutoFit/>
          </a:bodyPr>
          <a:lstStyle/>
          <a:p>
            <a:pPr marL="12700" defTabSz="914377" fontAlgn="base">
              <a:spcBef>
                <a:spcPts val="100"/>
              </a:spcBef>
              <a:spcAft>
                <a:spcPct val="0"/>
              </a:spcAft>
            </a:pPr>
            <a:r>
              <a:rPr sz="3200" b="1" dirty="0">
                <a:solidFill>
                  <a:prstClr val="black"/>
                </a:solidFill>
                <a:latin typeface="Trebuchet MS"/>
                <a:cs typeface="Trebuchet MS"/>
              </a:rPr>
              <a:t>CO: </a:t>
            </a:r>
            <a:r>
              <a:rPr sz="3200" b="1" spc="-5" dirty="0">
                <a:solidFill>
                  <a:prstClr val="black"/>
                </a:solidFill>
                <a:latin typeface="Trebuchet MS"/>
                <a:cs typeface="Trebuchet MS"/>
              </a:rPr>
              <a:t>crença, </a:t>
            </a:r>
            <a:r>
              <a:rPr lang="pt-BR" sz="3200" b="1" spc="-5" dirty="0">
                <a:solidFill>
                  <a:srgbClr val="FF0000"/>
                </a:solidFill>
                <a:latin typeface="Trebuchet MS"/>
                <a:cs typeface="Trebuchet MS"/>
              </a:rPr>
              <a:t>junto</a:t>
            </a:r>
            <a:r>
              <a:rPr sz="3200" spc="-5" dirty="0">
                <a:solidFill>
                  <a:prstClr val="black"/>
                </a:solidFill>
                <a:latin typeface="Trebuchet MS"/>
                <a:cs typeface="Trebuchet MS"/>
              </a:rPr>
              <a:t>,</a:t>
            </a:r>
            <a:r>
              <a:rPr sz="3200" dirty="0">
                <a:solidFill>
                  <a:prstClr val="black"/>
                </a:solidFill>
                <a:latin typeface="Trebuchet MS"/>
                <a:cs typeface="Trebuchet MS"/>
              </a:rPr>
              <a:t> </a:t>
            </a:r>
            <a:r>
              <a:rPr sz="3200" spc="-5" dirty="0">
                <a:solidFill>
                  <a:prstClr val="black"/>
                </a:solidFill>
                <a:latin typeface="Trebuchet MS"/>
                <a:cs typeface="Trebuchet MS"/>
              </a:rPr>
              <a:t>compartilhado</a:t>
            </a:r>
            <a:endParaRPr sz="3200" dirty="0">
              <a:solidFill>
                <a:prstClr val="black"/>
              </a:solidFill>
              <a:latin typeface="Trebuchet MS"/>
              <a:cs typeface="Trebuchet MS"/>
            </a:endParaRPr>
          </a:p>
          <a:p>
            <a:pPr marL="12700" defTabSz="914377" fontAlgn="base">
              <a:spcBef>
                <a:spcPct val="0"/>
              </a:spcBef>
              <a:spcAft>
                <a:spcPct val="0"/>
              </a:spcAft>
            </a:pPr>
            <a:r>
              <a:rPr sz="3200" b="1" spc="-5" dirty="0">
                <a:solidFill>
                  <a:prstClr val="black"/>
                </a:solidFill>
                <a:latin typeface="Trebuchet MS"/>
                <a:cs typeface="Trebuchet MS"/>
              </a:rPr>
              <a:t>LABOR: competência, </a:t>
            </a:r>
            <a:r>
              <a:rPr sz="3200" spc="-11" dirty="0">
                <a:solidFill>
                  <a:prstClr val="black"/>
                </a:solidFill>
                <a:latin typeface="Trebuchet MS"/>
                <a:cs typeface="Trebuchet MS"/>
              </a:rPr>
              <a:t>trabalho, </a:t>
            </a:r>
            <a:r>
              <a:rPr sz="3200" spc="-5" dirty="0">
                <a:solidFill>
                  <a:prstClr val="black"/>
                </a:solidFill>
                <a:latin typeface="Trebuchet MS"/>
                <a:cs typeface="Trebuchet MS"/>
              </a:rPr>
              <a:t>tarefa,</a:t>
            </a:r>
            <a:r>
              <a:rPr sz="3200" spc="51" dirty="0">
                <a:solidFill>
                  <a:prstClr val="black"/>
                </a:solidFill>
                <a:latin typeface="Trebuchet MS"/>
                <a:cs typeface="Trebuchet MS"/>
              </a:rPr>
              <a:t> </a:t>
            </a:r>
            <a:r>
              <a:rPr sz="3200" spc="-5" dirty="0">
                <a:solidFill>
                  <a:prstClr val="black"/>
                </a:solidFill>
                <a:latin typeface="Trebuchet MS"/>
                <a:cs typeface="Trebuchet MS"/>
              </a:rPr>
              <a:t>desafio</a:t>
            </a:r>
            <a:endParaRPr sz="3200" dirty="0">
              <a:solidFill>
                <a:prstClr val="black"/>
              </a:solidFill>
              <a:latin typeface="Trebuchet MS"/>
              <a:cs typeface="Trebuchet MS"/>
            </a:endParaRPr>
          </a:p>
          <a:p>
            <a:pPr marL="12700" defTabSz="914377" fontAlgn="base">
              <a:spcBef>
                <a:spcPct val="0"/>
              </a:spcBef>
              <a:spcAft>
                <a:spcPct val="0"/>
              </a:spcAft>
            </a:pPr>
            <a:r>
              <a:rPr sz="3200" b="1" spc="-5" dirty="0">
                <a:solidFill>
                  <a:prstClr val="black"/>
                </a:solidFill>
                <a:latin typeface="Trebuchet MS"/>
                <a:cs typeface="Trebuchet MS"/>
              </a:rPr>
              <a:t>AÇÃO: atitude, </a:t>
            </a:r>
            <a:r>
              <a:rPr sz="3200" spc="-5" dirty="0">
                <a:solidFill>
                  <a:prstClr val="black"/>
                </a:solidFill>
                <a:latin typeface="Trebuchet MS"/>
                <a:cs typeface="Trebuchet MS"/>
              </a:rPr>
              <a:t>movimento,</a:t>
            </a:r>
            <a:r>
              <a:rPr sz="3200" spc="5" dirty="0">
                <a:solidFill>
                  <a:prstClr val="black"/>
                </a:solidFill>
                <a:latin typeface="Trebuchet MS"/>
                <a:cs typeface="Trebuchet MS"/>
              </a:rPr>
              <a:t> </a:t>
            </a:r>
            <a:r>
              <a:rPr sz="3200" spc="-11" dirty="0">
                <a:solidFill>
                  <a:prstClr val="black"/>
                </a:solidFill>
                <a:latin typeface="Trebuchet MS"/>
                <a:cs typeface="Trebuchet MS"/>
              </a:rPr>
              <a:t>energia</a:t>
            </a:r>
            <a:endParaRPr sz="3200" dirty="0">
              <a:solidFill>
                <a:prstClr val="black"/>
              </a:solidFill>
              <a:latin typeface="Trebuchet MS"/>
              <a:cs typeface="Trebuchet MS"/>
            </a:endParaRPr>
          </a:p>
        </p:txBody>
      </p:sp>
    </p:spTree>
    <p:extLst>
      <p:ext uri="{BB962C8B-B14F-4D97-AF65-F5344CB8AC3E}">
        <p14:creationId xmlns:p14="http://schemas.microsoft.com/office/powerpoint/2010/main" val="970012271"/>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38</a:t>
            </a:fld>
            <a:endParaRPr lang="pt-BR">
              <a:solidFill>
                <a:srgbClr val="903163"/>
              </a:solidFill>
            </a:endParaRPr>
          </a:p>
        </p:txBody>
      </p:sp>
      <p:sp>
        <p:nvSpPr>
          <p:cNvPr id="5" name="object 2"/>
          <p:cNvSpPr txBox="1">
            <a:spLocks noGrp="1"/>
          </p:cNvSpPr>
          <p:nvPr>
            <p:ph type="title" idx="4294967295"/>
          </p:nvPr>
        </p:nvSpPr>
        <p:spPr>
          <a:xfrm>
            <a:off x="0" y="2112638"/>
            <a:ext cx="12085638" cy="1708801"/>
          </a:xfrm>
          <a:prstGeom prst="rect">
            <a:avLst/>
          </a:prstGeom>
        </p:spPr>
        <p:txBody>
          <a:bodyPr vert="horz" wrap="square" lIns="0" tIns="15875" rIns="0" bIns="0" rtlCol="0" anchor="ctr">
            <a:spAutoFit/>
          </a:bodyPr>
          <a:lstStyle/>
          <a:p>
            <a:pPr marL="12700" algn="ctr">
              <a:spcBef>
                <a:spcPts val="125"/>
              </a:spcBef>
            </a:pPr>
            <a:r>
              <a:rPr sz="11000" spc="5" dirty="0">
                <a:solidFill>
                  <a:srgbClr val="000000"/>
                </a:solidFill>
                <a:latin typeface="Trebuchet MS"/>
                <a:cs typeface="Trebuchet MS"/>
              </a:rPr>
              <a:t>CO</a:t>
            </a:r>
            <a:r>
              <a:rPr sz="11000" spc="5" dirty="0">
                <a:solidFill>
                  <a:srgbClr val="C0504D"/>
                </a:solidFill>
                <a:latin typeface="Trebuchet MS"/>
                <a:cs typeface="Trebuchet MS"/>
              </a:rPr>
              <a:t>+</a:t>
            </a:r>
            <a:r>
              <a:rPr sz="11000" spc="5" dirty="0">
                <a:solidFill>
                  <a:srgbClr val="000000"/>
                </a:solidFill>
                <a:latin typeface="Trebuchet MS"/>
                <a:cs typeface="Trebuchet MS"/>
              </a:rPr>
              <a:t>LABOR</a:t>
            </a:r>
            <a:r>
              <a:rPr sz="11000" spc="5" dirty="0">
                <a:solidFill>
                  <a:srgbClr val="C0504D"/>
                </a:solidFill>
                <a:latin typeface="Trebuchet MS"/>
                <a:cs typeface="Trebuchet MS"/>
              </a:rPr>
              <a:t>+</a:t>
            </a:r>
            <a:r>
              <a:rPr sz="11000" spc="5" dirty="0">
                <a:solidFill>
                  <a:srgbClr val="000000"/>
                </a:solidFill>
                <a:latin typeface="Trebuchet MS"/>
                <a:cs typeface="Trebuchet MS"/>
              </a:rPr>
              <a:t>AÇÃO</a:t>
            </a:r>
            <a:endParaRPr sz="11000" dirty="0">
              <a:latin typeface="Trebuchet MS"/>
              <a:cs typeface="Trebuchet MS"/>
            </a:endParaRPr>
          </a:p>
        </p:txBody>
      </p:sp>
      <p:sp>
        <p:nvSpPr>
          <p:cNvPr id="6" name="object 3"/>
          <p:cNvSpPr txBox="1"/>
          <p:nvPr/>
        </p:nvSpPr>
        <p:spPr>
          <a:xfrm>
            <a:off x="581193" y="3990796"/>
            <a:ext cx="9330559" cy="1490152"/>
          </a:xfrm>
          <a:prstGeom prst="rect">
            <a:avLst/>
          </a:prstGeom>
        </p:spPr>
        <p:txBody>
          <a:bodyPr vert="horz" wrap="square" lIns="0" tIns="12700" rIns="0" bIns="0" rtlCol="0">
            <a:spAutoFit/>
          </a:bodyPr>
          <a:lstStyle/>
          <a:p>
            <a:pPr marL="12700" defTabSz="914377" fontAlgn="base">
              <a:spcBef>
                <a:spcPts val="100"/>
              </a:spcBef>
              <a:spcAft>
                <a:spcPct val="0"/>
              </a:spcAft>
            </a:pPr>
            <a:r>
              <a:rPr sz="3200" b="1" dirty="0">
                <a:solidFill>
                  <a:prstClr val="black"/>
                </a:solidFill>
                <a:latin typeface="Trebuchet MS"/>
                <a:cs typeface="Trebuchet MS"/>
              </a:rPr>
              <a:t>CO: </a:t>
            </a:r>
            <a:r>
              <a:rPr sz="3200" b="1" spc="-5" dirty="0">
                <a:solidFill>
                  <a:prstClr val="black"/>
                </a:solidFill>
                <a:latin typeface="Trebuchet MS"/>
                <a:cs typeface="Trebuchet MS"/>
              </a:rPr>
              <a:t>crença, </a:t>
            </a:r>
            <a:r>
              <a:rPr lang="pt-BR" sz="3200" b="1" spc="-5" dirty="0">
                <a:solidFill>
                  <a:srgbClr val="FF0000"/>
                </a:solidFill>
                <a:latin typeface="Trebuchet MS"/>
                <a:cs typeface="Trebuchet MS"/>
              </a:rPr>
              <a:t>junto</a:t>
            </a:r>
            <a:r>
              <a:rPr sz="3200" spc="-5" dirty="0">
                <a:solidFill>
                  <a:prstClr val="black"/>
                </a:solidFill>
                <a:latin typeface="Trebuchet MS"/>
                <a:cs typeface="Trebuchet MS"/>
              </a:rPr>
              <a:t>,</a:t>
            </a:r>
            <a:r>
              <a:rPr sz="3200" dirty="0">
                <a:solidFill>
                  <a:prstClr val="black"/>
                </a:solidFill>
                <a:latin typeface="Trebuchet MS"/>
                <a:cs typeface="Trebuchet MS"/>
              </a:rPr>
              <a:t> </a:t>
            </a:r>
            <a:r>
              <a:rPr sz="3200" spc="-5" dirty="0">
                <a:solidFill>
                  <a:prstClr val="black"/>
                </a:solidFill>
                <a:latin typeface="Trebuchet MS"/>
                <a:cs typeface="Trebuchet MS"/>
              </a:rPr>
              <a:t>compartilhado</a:t>
            </a:r>
            <a:endParaRPr sz="3200" dirty="0">
              <a:solidFill>
                <a:prstClr val="black"/>
              </a:solidFill>
              <a:latin typeface="Trebuchet MS"/>
              <a:cs typeface="Trebuchet MS"/>
            </a:endParaRPr>
          </a:p>
          <a:p>
            <a:pPr marL="12700" defTabSz="914377" fontAlgn="base">
              <a:spcBef>
                <a:spcPct val="0"/>
              </a:spcBef>
              <a:spcAft>
                <a:spcPct val="0"/>
              </a:spcAft>
            </a:pPr>
            <a:r>
              <a:rPr sz="3200" b="1" spc="-5" dirty="0">
                <a:solidFill>
                  <a:prstClr val="black"/>
                </a:solidFill>
                <a:latin typeface="Trebuchet MS"/>
                <a:cs typeface="Trebuchet MS"/>
              </a:rPr>
              <a:t>LABOR: competência, </a:t>
            </a:r>
            <a:r>
              <a:rPr sz="3200" b="1" spc="-11" dirty="0">
                <a:solidFill>
                  <a:srgbClr val="00B0F0"/>
                </a:solidFill>
                <a:latin typeface="Trebuchet MS"/>
                <a:cs typeface="Trebuchet MS"/>
              </a:rPr>
              <a:t>trabalho</a:t>
            </a:r>
            <a:r>
              <a:rPr sz="3200" spc="-11" dirty="0">
                <a:solidFill>
                  <a:prstClr val="black"/>
                </a:solidFill>
                <a:latin typeface="Trebuchet MS"/>
                <a:cs typeface="Trebuchet MS"/>
              </a:rPr>
              <a:t>, </a:t>
            </a:r>
            <a:r>
              <a:rPr sz="3200" spc="-5" dirty="0">
                <a:solidFill>
                  <a:prstClr val="black"/>
                </a:solidFill>
                <a:latin typeface="Trebuchet MS"/>
                <a:cs typeface="Trebuchet MS"/>
              </a:rPr>
              <a:t>tarefa,</a:t>
            </a:r>
            <a:r>
              <a:rPr sz="3200" spc="51" dirty="0">
                <a:solidFill>
                  <a:prstClr val="black"/>
                </a:solidFill>
                <a:latin typeface="Trebuchet MS"/>
                <a:cs typeface="Trebuchet MS"/>
              </a:rPr>
              <a:t> </a:t>
            </a:r>
            <a:r>
              <a:rPr sz="3200" spc="-5" dirty="0">
                <a:solidFill>
                  <a:prstClr val="black"/>
                </a:solidFill>
                <a:latin typeface="Trebuchet MS"/>
                <a:cs typeface="Trebuchet MS"/>
              </a:rPr>
              <a:t>desafio</a:t>
            </a:r>
            <a:endParaRPr sz="3200" dirty="0">
              <a:solidFill>
                <a:prstClr val="black"/>
              </a:solidFill>
              <a:latin typeface="Trebuchet MS"/>
              <a:cs typeface="Trebuchet MS"/>
            </a:endParaRPr>
          </a:p>
          <a:p>
            <a:pPr marL="12700" defTabSz="914377" fontAlgn="base">
              <a:spcBef>
                <a:spcPct val="0"/>
              </a:spcBef>
              <a:spcAft>
                <a:spcPct val="0"/>
              </a:spcAft>
            </a:pPr>
            <a:r>
              <a:rPr sz="3200" b="1" spc="-5" dirty="0">
                <a:solidFill>
                  <a:prstClr val="black"/>
                </a:solidFill>
                <a:latin typeface="Trebuchet MS"/>
                <a:cs typeface="Trebuchet MS"/>
              </a:rPr>
              <a:t>AÇÃO: atitude, </a:t>
            </a:r>
            <a:r>
              <a:rPr sz="3200" spc="-5" dirty="0">
                <a:solidFill>
                  <a:prstClr val="black"/>
                </a:solidFill>
                <a:latin typeface="Trebuchet MS"/>
                <a:cs typeface="Trebuchet MS"/>
              </a:rPr>
              <a:t>movimento,</a:t>
            </a:r>
            <a:r>
              <a:rPr sz="3200" spc="5" dirty="0">
                <a:solidFill>
                  <a:prstClr val="black"/>
                </a:solidFill>
                <a:latin typeface="Trebuchet MS"/>
                <a:cs typeface="Trebuchet MS"/>
              </a:rPr>
              <a:t> </a:t>
            </a:r>
            <a:r>
              <a:rPr sz="3200" spc="-11" dirty="0">
                <a:solidFill>
                  <a:prstClr val="black"/>
                </a:solidFill>
                <a:latin typeface="Trebuchet MS"/>
                <a:cs typeface="Trebuchet MS"/>
              </a:rPr>
              <a:t>energia</a:t>
            </a:r>
            <a:endParaRPr sz="3200" dirty="0">
              <a:solidFill>
                <a:prstClr val="black"/>
              </a:solidFill>
              <a:latin typeface="Trebuchet MS"/>
              <a:cs typeface="Trebuchet MS"/>
            </a:endParaRPr>
          </a:p>
        </p:txBody>
      </p:sp>
    </p:spTree>
    <p:extLst>
      <p:ext uri="{BB962C8B-B14F-4D97-AF65-F5344CB8AC3E}">
        <p14:creationId xmlns:p14="http://schemas.microsoft.com/office/powerpoint/2010/main" val="2097066841"/>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solidFill>
                  <a:srgbClr val="903163"/>
                </a:solidFill>
              </a:rPr>
              <a:pPr/>
              <a:t>39</a:t>
            </a:fld>
            <a:endParaRPr lang="pt-BR">
              <a:solidFill>
                <a:srgbClr val="903163"/>
              </a:solidFill>
            </a:endParaRPr>
          </a:p>
        </p:txBody>
      </p:sp>
      <p:sp>
        <p:nvSpPr>
          <p:cNvPr id="5" name="object 2"/>
          <p:cNvSpPr txBox="1">
            <a:spLocks noGrp="1"/>
          </p:cNvSpPr>
          <p:nvPr>
            <p:ph type="title" idx="4294967295"/>
          </p:nvPr>
        </p:nvSpPr>
        <p:spPr>
          <a:xfrm>
            <a:off x="0" y="2112638"/>
            <a:ext cx="12085638" cy="1708801"/>
          </a:xfrm>
          <a:prstGeom prst="rect">
            <a:avLst/>
          </a:prstGeom>
        </p:spPr>
        <p:txBody>
          <a:bodyPr vert="horz" wrap="square" lIns="0" tIns="15875" rIns="0" bIns="0" rtlCol="0" anchor="ctr">
            <a:spAutoFit/>
          </a:bodyPr>
          <a:lstStyle/>
          <a:p>
            <a:pPr marL="12700" algn="ctr">
              <a:spcBef>
                <a:spcPts val="125"/>
              </a:spcBef>
            </a:pPr>
            <a:r>
              <a:rPr sz="11000" spc="5" dirty="0">
                <a:solidFill>
                  <a:srgbClr val="000000"/>
                </a:solidFill>
                <a:latin typeface="Trebuchet MS"/>
                <a:cs typeface="Trebuchet MS"/>
              </a:rPr>
              <a:t>CO</a:t>
            </a:r>
            <a:r>
              <a:rPr sz="11000" spc="5" dirty="0">
                <a:solidFill>
                  <a:srgbClr val="C0504D"/>
                </a:solidFill>
                <a:latin typeface="Trebuchet MS"/>
                <a:cs typeface="Trebuchet MS"/>
              </a:rPr>
              <a:t>+</a:t>
            </a:r>
            <a:r>
              <a:rPr sz="11000" spc="5" dirty="0">
                <a:solidFill>
                  <a:srgbClr val="000000"/>
                </a:solidFill>
                <a:latin typeface="Trebuchet MS"/>
                <a:cs typeface="Trebuchet MS"/>
              </a:rPr>
              <a:t>LABOR</a:t>
            </a:r>
            <a:r>
              <a:rPr sz="11000" spc="5" dirty="0">
                <a:solidFill>
                  <a:srgbClr val="C0504D"/>
                </a:solidFill>
                <a:latin typeface="Trebuchet MS"/>
                <a:cs typeface="Trebuchet MS"/>
              </a:rPr>
              <a:t>+</a:t>
            </a:r>
            <a:r>
              <a:rPr sz="11000" spc="5" dirty="0">
                <a:solidFill>
                  <a:srgbClr val="000000"/>
                </a:solidFill>
                <a:latin typeface="Trebuchet MS"/>
                <a:cs typeface="Trebuchet MS"/>
              </a:rPr>
              <a:t>AÇÃO</a:t>
            </a:r>
            <a:endParaRPr sz="11000" dirty="0">
              <a:latin typeface="Trebuchet MS"/>
              <a:cs typeface="Trebuchet MS"/>
            </a:endParaRPr>
          </a:p>
        </p:txBody>
      </p:sp>
      <p:sp>
        <p:nvSpPr>
          <p:cNvPr id="6" name="object 3"/>
          <p:cNvSpPr txBox="1"/>
          <p:nvPr/>
        </p:nvSpPr>
        <p:spPr>
          <a:xfrm>
            <a:off x="581193" y="3990796"/>
            <a:ext cx="9330559" cy="1490152"/>
          </a:xfrm>
          <a:prstGeom prst="rect">
            <a:avLst/>
          </a:prstGeom>
        </p:spPr>
        <p:txBody>
          <a:bodyPr vert="horz" wrap="square" lIns="0" tIns="12700" rIns="0" bIns="0" rtlCol="0">
            <a:spAutoFit/>
          </a:bodyPr>
          <a:lstStyle/>
          <a:p>
            <a:pPr marL="12700" defTabSz="914377" fontAlgn="base">
              <a:spcBef>
                <a:spcPts val="100"/>
              </a:spcBef>
              <a:spcAft>
                <a:spcPct val="0"/>
              </a:spcAft>
            </a:pPr>
            <a:r>
              <a:rPr sz="3200" b="1" dirty="0">
                <a:solidFill>
                  <a:prstClr val="black"/>
                </a:solidFill>
                <a:latin typeface="Trebuchet MS"/>
                <a:cs typeface="Trebuchet MS"/>
              </a:rPr>
              <a:t>CO: </a:t>
            </a:r>
            <a:r>
              <a:rPr sz="3200" b="1" spc="-5" dirty="0">
                <a:solidFill>
                  <a:prstClr val="black"/>
                </a:solidFill>
                <a:latin typeface="Trebuchet MS"/>
                <a:cs typeface="Trebuchet MS"/>
              </a:rPr>
              <a:t>crença, </a:t>
            </a:r>
            <a:r>
              <a:rPr lang="pt-BR" sz="3200" b="1" spc="-5" dirty="0">
                <a:solidFill>
                  <a:srgbClr val="FF0000"/>
                </a:solidFill>
                <a:latin typeface="Trebuchet MS"/>
                <a:cs typeface="Trebuchet MS"/>
              </a:rPr>
              <a:t>junto</a:t>
            </a:r>
            <a:r>
              <a:rPr sz="3200" spc="-5" dirty="0">
                <a:solidFill>
                  <a:prstClr val="black"/>
                </a:solidFill>
                <a:latin typeface="Trebuchet MS"/>
                <a:cs typeface="Trebuchet MS"/>
              </a:rPr>
              <a:t>,</a:t>
            </a:r>
            <a:r>
              <a:rPr sz="3200" dirty="0">
                <a:solidFill>
                  <a:prstClr val="black"/>
                </a:solidFill>
                <a:latin typeface="Trebuchet MS"/>
                <a:cs typeface="Trebuchet MS"/>
              </a:rPr>
              <a:t> </a:t>
            </a:r>
            <a:r>
              <a:rPr sz="3200" spc="-5" dirty="0">
                <a:solidFill>
                  <a:prstClr val="black"/>
                </a:solidFill>
                <a:latin typeface="Trebuchet MS"/>
                <a:cs typeface="Trebuchet MS"/>
              </a:rPr>
              <a:t>compartilhado</a:t>
            </a:r>
            <a:endParaRPr sz="3200" dirty="0">
              <a:solidFill>
                <a:prstClr val="black"/>
              </a:solidFill>
              <a:latin typeface="Trebuchet MS"/>
              <a:cs typeface="Trebuchet MS"/>
            </a:endParaRPr>
          </a:p>
          <a:p>
            <a:pPr marL="12700" defTabSz="914377" fontAlgn="base">
              <a:spcBef>
                <a:spcPct val="0"/>
              </a:spcBef>
              <a:spcAft>
                <a:spcPct val="0"/>
              </a:spcAft>
            </a:pPr>
            <a:r>
              <a:rPr sz="3200" b="1" spc="-5" dirty="0">
                <a:solidFill>
                  <a:prstClr val="black"/>
                </a:solidFill>
                <a:latin typeface="Trebuchet MS"/>
                <a:cs typeface="Trebuchet MS"/>
              </a:rPr>
              <a:t>LABOR: competência, </a:t>
            </a:r>
            <a:r>
              <a:rPr sz="3200" b="1" spc="-11" dirty="0">
                <a:solidFill>
                  <a:srgbClr val="00B0F0"/>
                </a:solidFill>
                <a:latin typeface="Trebuchet MS"/>
                <a:cs typeface="Trebuchet MS"/>
              </a:rPr>
              <a:t>trabalho</a:t>
            </a:r>
            <a:r>
              <a:rPr sz="3200" spc="-11" dirty="0">
                <a:solidFill>
                  <a:prstClr val="black"/>
                </a:solidFill>
                <a:latin typeface="Trebuchet MS"/>
                <a:cs typeface="Trebuchet MS"/>
              </a:rPr>
              <a:t>, </a:t>
            </a:r>
            <a:r>
              <a:rPr sz="3200" spc="-5" dirty="0">
                <a:solidFill>
                  <a:prstClr val="black"/>
                </a:solidFill>
                <a:latin typeface="Trebuchet MS"/>
                <a:cs typeface="Trebuchet MS"/>
              </a:rPr>
              <a:t>tarefa,</a:t>
            </a:r>
            <a:r>
              <a:rPr sz="3200" spc="51" dirty="0">
                <a:solidFill>
                  <a:prstClr val="black"/>
                </a:solidFill>
                <a:latin typeface="Trebuchet MS"/>
                <a:cs typeface="Trebuchet MS"/>
              </a:rPr>
              <a:t> </a:t>
            </a:r>
            <a:r>
              <a:rPr sz="3200" spc="-5" dirty="0">
                <a:solidFill>
                  <a:prstClr val="black"/>
                </a:solidFill>
                <a:latin typeface="Trebuchet MS"/>
                <a:cs typeface="Trebuchet MS"/>
              </a:rPr>
              <a:t>desafio</a:t>
            </a:r>
            <a:endParaRPr sz="3200" dirty="0">
              <a:solidFill>
                <a:prstClr val="black"/>
              </a:solidFill>
              <a:latin typeface="Trebuchet MS"/>
              <a:cs typeface="Trebuchet MS"/>
            </a:endParaRPr>
          </a:p>
          <a:p>
            <a:pPr marL="12700" defTabSz="914377" fontAlgn="base">
              <a:spcBef>
                <a:spcPct val="0"/>
              </a:spcBef>
              <a:spcAft>
                <a:spcPct val="0"/>
              </a:spcAft>
            </a:pPr>
            <a:r>
              <a:rPr sz="3200" b="1" spc="-5" dirty="0">
                <a:solidFill>
                  <a:prstClr val="black"/>
                </a:solidFill>
                <a:latin typeface="Trebuchet MS"/>
                <a:cs typeface="Trebuchet MS"/>
              </a:rPr>
              <a:t>AÇÃO: atitude, </a:t>
            </a:r>
            <a:r>
              <a:rPr sz="3200" b="1" spc="-5" dirty="0">
                <a:solidFill>
                  <a:srgbClr val="00B050"/>
                </a:solidFill>
                <a:latin typeface="Trebuchet MS"/>
                <a:cs typeface="Trebuchet MS"/>
              </a:rPr>
              <a:t>movimento</a:t>
            </a:r>
            <a:r>
              <a:rPr sz="3200" spc="-5" dirty="0">
                <a:solidFill>
                  <a:prstClr val="black"/>
                </a:solidFill>
                <a:latin typeface="Trebuchet MS"/>
                <a:cs typeface="Trebuchet MS"/>
              </a:rPr>
              <a:t>,</a:t>
            </a:r>
            <a:r>
              <a:rPr sz="3200" spc="5" dirty="0">
                <a:solidFill>
                  <a:prstClr val="black"/>
                </a:solidFill>
                <a:latin typeface="Trebuchet MS"/>
                <a:cs typeface="Trebuchet MS"/>
              </a:rPr>
              <a:t> </a:t>
            </a:r>
            <a:r>
              <a:rPr sz="3200" spc="-11" dirty="0">
                <a:solidFill>
                  <a:prstClr val="black"/>
                </a:solidFill>
                <a:latin typeface="Trebuchet MS"/>
                <a:cs typeface="Trebuchet MS"/>
              </a:rPr>
              <a:t>energia</a:t>
            </a:r>
            <a:endParaRPr sz="3200" dirty="0">
              <a:solidFill>
                <a:prstClr val="black"/>
              </a:solidFill>
              <a:latin typeface="Trebuchet MS"/>
              <a:cs typeface="Trebuchet MS"/>
            </a:endParaRPr>
          </a:p>
        </p:txBody>
      </p:sp>
    </p:spTree>
    <p:extLst>
      <p:ext uri="{BB962C8B-B14F-4D97-AF65-F5344CB8AC3E}">
        <p14:creationId xmlns:p14="http://schemas.microsoft.com/office/powerpoint/2010/main" val="23233628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t>4</a:t>
            </a:fld>
            <a:endParaRPr lang="pt-BR"/>
          </a:p>
        </p:txBody>
      </p:sp>
      <p:pic>
        <p:nvPicPr>
          <p:cNvPr id="9" name="Espaço Reservado para Conteúdo 8"/>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750627"/>
            <a:ext cx="12192000" cy="6107373"/>
          </a:xfrm>
        </p:spPr>
      </p:pic>
      <p:sp>
        <p:nvSpPr>
          <p:cNvPr id="6" name="Retângulo 5"/>
          <p:cNvSpPr/>
          <p:nvPr/>
        </p:nvSpPr>
        <p:spPr>
          <a:xfrm>
            <a:off x="1" y="0"/>
            <a:ext cx="12192000" cy="923330"/>
          </a:xfrm>
          <a:prstGeom prst="rect">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effectLst/>
        </p:spPr>
        <p:txBody>
          <a:bodyPr wrap="square" lIns="91440" tIns="45720" rIns="91440" bIns="45720">
            <a:spAutoFit/>
            <a:scene3d>
              <a:camera prst="perspectiveAbove"/>
              <a:lightRig rig="freezing" dir="t"/>
            </a:scene3d>
            <a:sp3d extrusionH="57150" prstMaterial="metal">
              <a:extrusionClr>
                <a:schemeClr val="bg1"/>
              </a:extrusionClr>
            </a:sp3d>
          </a:bodyPr>
          <a:lstStyle/>
          <a:p>
            <a:pPr algn="ctr"/>
            <a:r>
              <a:rPr lang="pt-BR" sz="5400" dirty="0">
                <a:ln>
                  <a:solidFill>
                    <a:schemeClr val="bg1"/>
                  </a:solidFill>
                </a:ln>
                <a:gradFill flip="none" rotWithShape="1">
                  <a:gsLst>
                    <a:gs pos="0">
                      <a:schemeClr val="bg1"/>
                    </a:gs>
                    <a:gs pos="100000">
                      <a:schemeClr val="bg2"/>
                    </a:gs>
                  </a:gsLst>
                  <a:lin ang="16200000" scaled="1"/>
                  <a:tileRect/>
                </a:gradFill>
              </a:rPr>
              <a:t>Atalhos de decisão e o “modo automático”</a:t>
            </a:r>
            <a:endParaRPr lang="pt-BR" sz="5400" b="1" cap="none" spc="0" dirty="0">
              <a:ln>
                <a:solidFill>
                  <a:schemeClr val="bg1"/>
                </a:solidFill>
              </a:ln>
              <a:gradFill flip="none" rotWithShape="1">
                <a:gsLst>
                  <a:gs pos="0">
                    <a:schemeClr val="bg1"/>
                  </a:gs>
                  <a:gs pos="100000">
                    <a:schemeClr val="bg2"/>
                  </a:gs>
                </a:gsLst>
                <a:lin ang="16200000" scaled="1"/>
                <a:tileRect/>
              </a:gra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30465954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Imagem 64">
            <a:extLst>
              <a:ext uri="{FF2B5EF4-FFF2-40B4-BE49-F238E27FC236}">
                <a16:creationId xmlns:a16="http://schemas.microsoft.com/office/drawing/2014/main" xmlns="" id="{8713C386-C6BB-4536-853A-06B4307F9BBC}"/>
              </a:ext>
            </a:extLst>
          </p:cNvPr>
          <p:cNvPicPr>
            <a:picLocks noChangeAspect="1"/>
          </p:cNvPicPr>
          <p:nvPr/>
        </p:nvPicPr>
        <p:blipFill rotWithShape="1">
          <a:blip r:embed="rId2">
            <a:extLst>
              <a:ext uri="{28A0092B-C50C-407E-A947-70E740481C1C}">
                <a14:useLocalDpi xmlns:a14="http://schemas.microsoft.com/office/drawing/2010/main" val="0"/>
              </a:ext>
            </a:extLst>
          </a:blip>
          <a:srcRect b="24048"/>
          <a:stretch/>
        </p:blipFill>
        <p:spPr>
          <a:xfrm>
            <a:off x="-304059" y="1"/>
            <a:ext cx="12496058" cy="6833062"/>
          </a:xfrm>
          <a:prstGeom prst="rect">
            <a:avLst/>
          </a:prstGeom>
        </p:spPr>
      </p:pic>
      <p:sp>
        <p:nvSpPr>
          <p:cNvPr id="118" name="CaixaDeTexto 117">
            <a:extLst>
              <a:ext uri="{FF2B5EF4-FFF2-40B4-BE49-F238E27FC236}">
                <a16:creationId xmlns:a16="http://schemas.microsoft.com/office/drawing/2014/main" xmlns="" id="{47B0D013-0B30-421C-832C-C15BEBA9CD22}"/>
              </a:ext>
            </a:extLst>
          </p:cNvPr>
          <p:cNvSpPr txBox="1"/>
          <p:nvPr/>
        </p:nvSpPr>
        <p:spPr>
          <a:xfrm>
            <a:off x="493960" y="210036"/>
            <a:ext cx="11349046" cy="646331"/>
          </a:xfrm>
          <a:prstGeom prst="rect">
            <a:avLst/>
          </a:prstGeom>
          <a:noFill/>
        </p:spPr>
        <p:txBody>
          <a:bodyPr wrap="square" rtlCol="0">
            <a:spAutoFit/>
          </a:bodyPr>
          <a:lstStyle/>
          <a:p>
            <a:pPr algn="ctr"/>
            <a:r>
              <a:rPr lang="pt-BR" sz="3600" dirty="0">
                <a:solidFill>
                  <a:prstClr val="white"/>
                </a:solidFill>
                <a:effectLst>
                  <a:outerShdw blurRad="12700" dist="38100" algn="l" rotWithShape="0">
                    <a:prstClr val="black">
                      <a:alpha val="90000"/>
                    </a:prstClr>
                  </a:outerShdw>
                </a:effectLst>
                <a:latin typeface="Permanent Marker" panose="02000000000000000000" pitchFamily="2" charset="0"/>
                <a:ea typeface="Permanent Marker" panose="02000000000000000000" pitchFamily="2" charset="0"/>
              </a:rPr>
              <a:t>A IMPORTÂNCIA DA GESTÃO DA MUDANÇA</a:t>
            </a:r>
          </a:p>
        </p:txBody>
      </p:sp>
      <p:grpSp>
        <p:nvGrpSpPr>
          <p:cNvPr id="177" name="Agrupar 176">
            <a:extLst>
              <a:ext uri="{FF2B5EF4-FFF2-40B4-BE49-F238E27FC236}">
                <a16:creationId xmlns:a16="http://schemas.microsoft.com/office/drawing/2014/main" xmlns="" id="{B17A7397-F6F2-44EE-9818-1FA199291F3A}"/>
              </a:ext>
            </a:extLst>
          </p:cNvPr>
          <p:cNvGrpSpPr/>
          <p:nvPr/>
        </p:nvGrpSpPr>
        <p:grpSpPr>
          <a:xfrm>
            <a:off x="249382" y="1020180"/>
            <a:ext cx="11942617" cy="872630"/>
            <a:chOff x="689547" y="1064301"/>
            <a:chExt cx="8382374" cy="609849"/>
          </a:xfrm>
        </p:grpSpPr>
        <p:sp>
          <p:nvSpPr>
            <p:cNvPr id="120" name="Right Arrow 25">
              <a:extLst>
                <a:ext uri="{FF2B5EF4-FFF2-40B4-BE49-F238E27FC236}">
                  <a16:creationId xmlns:a16="http://schemas.microsoft.com/office/drawing/2014/main" xmlns="" id="{110F548A-9846-4C5C-B54D-9591CA983BA3}"/>
                </a:ext>
              </a:extLst>
            </p:cNvPr>
            <p:cNvSpPr/>
            <p:nvPr/>
          </p:nvSpPr>
          <p:spPr>
            <a:xfrm>
              <a:off x="6968682" y="1157039"/>
              <a:ext cx="303477" cy="489159"/>
            </a:xfrm>
            <a:prstGeom prst="rightArrow">
              <a:avLst/>
            </a:prstGeom>
            <a:solidFill>
              <a:srgbClr val="2F2C28"/>
            </a:solidFill>
            <a:ln>
              <a:noFill/>
            </a:ln>
          </p:spPr>
          <p:style>
            <a:lnRef idx="2">
              <a:schemeClr val="accent5"/>
            </a:lnRef>
            <a:fillRef idx="1">
              <a:schemeClr val="lt1"/>
            </a:fillRef>
            <a:effectRef idx="0">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endParaRPr lang="en-US" sz="1600">
                <a:solidFill>
                  <a:prstClr val="black"/>
                </a:solidFill>
                <a:latin typeface="Raleway" panose="020B0503030101060003" pitchFamily="34" charset="0"/>
              </a:endParaRPr>
            </a:p>
          </p:txBody>
        </p:sp>
        <p:sp>
          <p:nvSpPr>
            <p:cNvPr id="121" name="Oval 26">
              <a:extLst>
                <a:ext uri="{FF2B5EF4-FFF2-40B4-BE49-F238E27FC236}">
                  <a16:creationId xmlns:a16="http://schemas.microsoft.com/office/drawing/2014/main" xmlns="" id="{2CE2AD1A-C75A-4B0E-9EF0-2B44F87585AF}"/>
                </a:ext>
              </a:extLst>
            </p:cNvPr>
            <p:cNvSpPr/>
            <p:nvPr/>
          </p:nvSpPr>
          <p:spPr>
            <a:xfrm>
              <a:off x="7314258" y="1122184"/>
              <a:ext cx="1757663" cy="551966"/>
            </a:xfrm>
            <a:prstGeom prst="ellipse">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r>
                <a:rPr lang="en-US" b="1" dirty="0">
                  <a:solidFill>
                    <a:prstClr val="black"/>
                  </a:solidFill>
                  <a:latin typeface="Raleway" panose="020B0503030101060003" pitchFamily="34" charset="0"/>
                </a:rPr>
                <a:t>MUDANÇA</a:t>
              </a:r>
              <a:endParaRPr lang="en-US" sz="2400" b="1" dirty="0">
                <a:solidFill>
                  <a:prstClr val="black"/>
                </a:solidFill>
                <a:latin typeface="Raleway" panose="020B0503030101060003" pitchFamily="34" charset="0"/>
              </a:endParaRPr>
            </a:p>
          </p:txBody>
        </p:sp>
        <p:grpSp>
          <p:nvGrpSpPr>
            <p:cNvPr id="145" name="Grupo 36">
              <a:extLst>
                <a:ext uri="{FF2B5EF4-FFF2-40B4-BE49-F238E27FC236}">
                  <a16:creationId xmlns:a16="http://schemas.microsoft.com/office/drawing/2014/main" xmlns="" id="{801B1B61-1544-4071-91C7-C88414ECDE88}"/>
                </a:ext>
              </a:extLst>
            </p:cNvPr>
            <p:cNvGrpSpPr/>
            <p:nvPr/>
          </p:nvGrpSpPr>
          <p:grpSpPr>
            <a:xfrm>
              <a:off x="689547" y="1064301"/>
              <a:ext cx="6167830" cy="607593"/>
              <a:chOff x="218036" y="981370"/>
              <a:chExt cx="8806141" cy="612000"/>
            </a:xfrm>
          </p:grpSpPr>
          <p:sp>
            <p:nvSpPr>
              <p:cNvPr id="146" name="Retângulo de cantos arredondados 54">
                <a:extLst>
                  <a:ext uri="{FF2B5EF4-FFF2-40B4-BE49-F238E27FC236}">
                    <a16:creationId xmlns:a16="http://schemas.microsoft.com/office/drawing/2014/main" xmlns="" id="{D78D5180-54BD-44B3-832A-A0CB94396F67}"/>
                  </a:ext>
                </a:extLst>
              </p:cNvPr>
              <p:cNvSpPr/>
              <p:nvPr/>
            </p:nvSpPr>
            <p:spPr>
              <a:xfrm>
                <a:off x="218036" y="981370"/>
                <a:ext cx="1692000" cy="612000"/>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sz="1600" dirty="0">
                    <a:solidFill>
                      <a:prstClr val="black"/>
                    </a:solidFill>
                    <a:latin typeface="Raleway" panose="020B0503030101060003" pitchFamily="34" charset="0"/>
                  </a:rPr>
                  <a:t>Consciência</a:t>
                </a:r>
                <a:endParaRPr lang="pt-BR" sz="1400" dirty="0">
                  <a:solidFill>
                    <a:prstClr val="black"/>
                  </a:solidFill>
                  <a:latin typeface="Raleway" panose="020B0503030101060003" pitchFamily="34" charset="0"/>
                </a:endParaRPr>
              </a:p>
            </p:txBody>
          </p:sp>
          <p:sp>
            <p:nvSpPr>
              <p:cNvPr id="147" name="Retângulo de cantos arredondados 55">
                <a:extLst>
                  <a:ext uri="{FF2B5EF4-FFF2-40B4-BE49-F238E27FC236}">
                    <a16:creationId xmlns:a16="http://schemas.microsoft.com/office/drawing/2014/main" xmlns="" id="{1A410BA2-CAF6-4134-B4F6-E5CE726EA541}"/>
                  </a:ext>
                </a:extLst>
              </p:cNvPr>
              <p:cNvSpPr/>
              <p:nvPr/>
            </p:nvSpPr>
            <p:spPr>
              <a:xfrm>
                <a:off x="1996571" y="981370"/>
                <a:ext cx="1692000" cy="612000"/>
              </a:xfrm>
              <a:prstGeom prst="roundRect">
                <a:avLst/>
              </a:prstGeom>
              <a:solidFill>
                <a:srgbClr val="FF6315"/>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Desejo</a:t>
                </a:r>
              </a:p>
            </p:txBody>
          </p:sp>
          <p:sp>
            <p:nvSpPr>
              <p:cNvPr id="148" name="Retângulo de cantos arredondados 56">
                <a:extLst>
                  <a:ext uri="{FF2B5EF4-FFF2-40B4-BE49-F238E27FC236}">
                    <a16:creationId xmlns:a16="http://schemas.microsoft.com/office/drawing/2014/main" xmlns="" id="{BD74C8A4-C079-40F4-BA5B-33F0184E5C50}"/>
                  </a:ext>
                </a:extLst>
              </p:cNvPr>
              <p:cNvSpPr/>
              <p:nvPr/>
            </p:nvSpPr>
            <p:spPr>
              <a:xfrm>
                <a:off x="3775106" y="981370"/>
                <a:ext cx="1692000" cy="612000"/>
              </a:xfrm>
              <a:prstGeom prst="roundRect">
                <a:avLst/>
              </a:prstGeom>
              <a:solidFill>
                <a:srgbClr val="F13D05"/>
              </a:soli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sz="1600" dirty="0" smtClean="0">
                    <a:solidFill>
                      <a:prstClr val="white"/>
                    </a:solidFill>
                    <a:latin typeface="Raleway" panose="020B0503030101060003" pitchFamily="34" charset="0"/>
                  </a:rPr>
                  <a:t>Conhecimento</a:t>
                </a:r>
                <a:endParaRPr lang="pt-BR" sz="1200" dirty="0">
                  <a:solidFill>
                    <a:prstClr val="white"/>
                  </a:solidFill>
                  <a:latin typeface="Raleway" panose="020B0503030101060003" pitchFamily="34" charset="0"/>
                </a:endParaRPr>
              </a:p>
            </p:txBody>
          </p:sp>
          <p:sp>
            <p:nvSpPr>
              <p:cNvPr id="149" name="Retângulo de cantos arredondados 57">
                <a:extLst>
                  <a:ext uri="{FF2B5EF4-FFF2-40B4-BE49-F238E27FC236}">
                    <a16:creationId xmlns:a16="http://schemas.microsoft.com/office/drawing/2014/main" xmlns="" id="{13D6AF19-C325-4D11-A8B7-F987AC00C9B0}"/>
                  </a:ext>
                </a:extLst>
              </p:cNvPr>
              <p:cNvSpPr/>
              <p:nvPr/>
            </p:nvSpPr>
            <p:spPr>
              <a:xfrm>
                <a:off x="5553641" y="981370"/>
                <a:ext cx="1692000" cy="612000"/>
              </a:xfrm>
              <a:prstGeom prst="roundRect">
                <a:avLst/>
              </a:prstGeom>
              <a:solidFill>
                <a:srgbClr val="E80E0E"/>
              </a:solidFill>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Habilidade</a:t>
                </a:r>
              </a:p>
            </p:txBody>
          </p:sp>
          <p:sp>
            <p:nvSpPr>
              <p:cNvPr id="150" name="Retângulo de cantos arredondados 58">
                <a:extLst>
                  <a:ext uri="{FF2B5EF4-FFF2-40B4-BE49-F238E27FC236}">
                    <a16:creationId xmlns:a16="http://schemas.microsoft.com/office/drawing/2014/main" xmlns="" id="{1D1A14C4-FBAC-4767-B756-07E158794938}"/>
                  </a:ext>
                </a:extLst>
              </p:cNvPr>
              <p:cNvSpPr/>
              <p:nvPr/>
            </p:nvSpPr>
            <p:spPr>
              <a:xfrm>
                <a:off x="7332177" y="981370"/>
                <a:ext cx="1692000" cy="612000"/>
              </a:xfrm>
              <a:prstGeom prst="roundRect">
                <a:avLst/>
              </a:prstGeom>
              <a:solidFill>
                <a:srgbClr val="D13125"/>
              </a:solidFill>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Reforço</a:t>
                </a:r>
              </a:p>
            </p:txBody>
          </p:sp>
        </p:grpSp>
      </p:grpSp>
      <p:grpSp>
        <p:nvGrpSpPr>
          <p:cNvPr id="178" name="Agrupar 177">
            <a:extLst>
              <a:ext uri="{FF2B5EF4-FFF2-40B4-BE49-F238E27FC236}">
                <a16:creationId xmlns:a16="http://schemas.microsoft.com/office/drawing/2014/main" xmlns="" id="{4D522ACD-C716-45B6-951B-4B235255F851}"/>
              </a:ext>
            </a:extLst>
          </p:cNvPr>
          <p:cNvGrpSpPr/>
          <p:nvPr/>
        </p:nvGrpSpPr>
        <p:grpSpPr>
          <a:xfrm>
            <a:off x="249382" y="1989004"/>
            <a:ext cx="11942617" cy="886200"/>
            <a:chOff x="689547" y="2019809"/>
            <a:chExt cx="8382374" cy="619332"/>
          </a:xfrm>
        </p:grpSpPr>
        <p:sp>
          <p:nvSpPr>
            <p:cNvPr id="122" name="Oval 71">
              <a:extLst>
                <a:ext uri="{FF2B5EF4-FFF2-40B4-BE49-F238E27FC236}">
                  <a16:creationId xmlns:a16="http://schemas.microsoft.com/office/drawing/2014/main" xmlns="" id="{89FFA74B-B94B-4839-B4C0-ED5FFDC3DBF0}"/>
                </a:ext>
              </a:extLst>
            </p:cNvPr>
            <p:cNvSpPr/>
            <p:nvPr/>
          </p:nvSpPr>
          <p:spPr>
            <a:xfrm>
              <a:off x="7314258" y="2034719"/>
              <a:ext cx="1757663" cy="582915"/>
            </a:xfrm>
            <a:prstGeom prst="ellipse">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r>
                <a:rPr lang="en-US" b="1" dirty="0">
                  <a:solidFill>
                    <a:prstClr val="black"/>
                  </a:solidFill>
                  <a:latin typeface="Raleway" panose="020B0503030101060003" pitchFamily="34" charset="0"/>
                </a:rPr>
                <a:t>CONFUSÃO</a:t>
              </a:r>
            </a:p>
          </p:txBody>
        </p:sp>
        <p:grpSp>
          <p:nvGrpSpPr>
            <p:cNvPr id="151" name="Grupo 37">
              <a:extLst>
                <a:ext uri="{FF2B5EF4-FFF2-40B4-BE49-F238E27FC236}">
                  <a16:creationId xmlns:a16="http://schemas.microsoft.com/office/drawing/2014/main" xmlns="" id="{FDBD7D43-C621-4C3C-ACFC-00737E5F700C}"/>
                </a:ext>
              </a:extLst>
            </p:cNvPr>
            <p:cNvGrpSpPr/>
            <p:nvPr/>
          </p:nvGrpSpPr>
          <p:grpSpPr>
            <a:xfrm>
              <a:off x="689547" y="2019809"/>
              <a:ext cx="6167830" cy="607593"/>
              <a:chOff x="218036" y="981370"/>
              <a:chExt cx="8806141" cy="612000"/>
            </a:xfrm>
          </p:grpSpPr>
          <p:sp>
            <p:nvSpPr>
              <p:cNvPr id="152" name="Retângulo de cantos arredondados 49">
                <a:extLst>
                  <a:ext uri="{FF2B5EF4-FFF2-40B4-BE49-F238E27FC236}">
                    <a16:creationId xmlns:a16="http://schemas.microsoft.com/office/drawing/2014/main" xmlns="" id="{98D52DCB-F0CE-4472-855E-8B04A062663A}"/>
                  </a:ext>
                </a:extLst>
              </p:cNvPr>
              <p:cNvSpPr/>
              <p:nvPr/>
            </p:nvSpPr>
            <p:spPr>
              <a:xfrm>
                <a:off x="218036" y="981370"/>
                <a:ext cx="1692000" cy="6120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black"/>
                    </a:solidFill>
                    <a:latin typeface="Raleway" panose="020B0503030101060003" pitchFamily="34" charset="0"/>
                  </a:rPr>
                  <a:t>Consciência</a:t>
                </a:r>
                <a:endParaRPr lang="pt-BR" sz="1600" dirty="0">
                  <a:solidFill>
                    <a:prstClr val="black"/>
                  </a:solidFill>
                  <a:latin typeface="Raleway" panose="020B0503030101060003" pitchFamily="34" charset="0"/>
                </a:endParaRPr>
              </a:p>
            </p:txBody>
          </p:sp>
          <p:sp>
            <p:nvSpPr>
              <p:cNvPr id="153" name="Retângulo de cantos arredondados 50">
                <a:extLst>
                  <a:ext uri="{FF2B5EF4-FFF2-40B4-BE49-F238E27FC236}">
                    <a16:creationId xmlns:a16="http://schemas.microsoft.com/office/drawing/2014/main" xmlns="" id="{206D67F3-065A-49B9-B91B-B970479BF552}"/>
                  </a:ext>
                </a:extLst>
              </p:cNvPr>
              <p:cNvSpPr/>
              <p:nvPr/>
            </p:nvSpPr>
            <p:spPr>
              <a:xfrm>
                <a:off x="1996571" y="981370"/>
                <a:ext cx="1692000" cy="612000"/>
              </a:xfrm>
              <a:prstGeom prst="roundRect">
                <a:avLst/>
              </a:prstGeom>
              <a:solidFill>
                <a:srgbClr val="FF6315"/>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Desejo</a:t>
                </a:r>
              </a:p>
            </p:txBody>
          </p:sp>
          <p:sp>
            <p:nvSpPr>
              <p:cNvPr id="154" name="Retângulo de cantos arredondados 51">
                <a:extLst>
                  <a:ext uri="{FF2B5EF4-FFF2-40B4-BE49-F238E27FC236}">
                    <a16:creationId xmlns:a16="http://schemas.microsoft.com/office/drawing/2014/main" xmlns="" id="{C9651772-93E2-48DE-B58F-2944C5F42B72}"/>
                  </a:ext>
                </a:extLst>
              </p:cNvPr>
              <p:cNvSpPr/>
              <p:nvPr/>
            </p:nvSpPr>
            <p:spPr>
              <a:xfrm>
                <a:off x="3775106" y="981370"/>
                <a:ext cx="1692000" cy="612000"/>
              </a:xfrm>
              <a:prstGeom prst="roundRect">
                <a:avLst/>
              </a:prstGeom>
              <a:solidFill>
                <a:srgbClr val="F13D05"/>
              </a:soli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sz="1600" dirty="0" smtClean="0">
                    <a:solidFill>
                      <a:prstClr val="white"/>
                    </a:solidFill>
                    <a:latin typeface="Raleway" panose="020B0503030101060003" pitchFamily="34" charset="0"/>
                  </a:rPr>
                  <a:t>Conhecimento</a:t>
                </a:r>
                <a:endParaRPr lang="pt-BR" sz="1200" dirty="0">
                  <a:solidFill>
                    <a:prstClr val="white"/>
                  </a:solidFill>
                  <a:latin typeface="Raleway" panose="020B0503030101060003" pitchFamily="34" charset="0"/>
                </a:endParaRPr>
              </a:p>
            </p:txBody>
          </p:sp>
          <p:sp>
            <p:nvSpPr>
              <p:cNvPr id="155" name="Retângulo de cantos arredondados 52">
                <a:extLst>
                  <a:ext uri="{FF2B5EF4-FFF2-40B4-BE49-F238E27FC236}">
                    <a16:creationId xmlns:a16="http://schemas.microsoft.com/office/drawing/2014/main" xmlns="" id="{5055696E-DDC9-4B9B-A809-85DEC883ADB1}"/>
                  </a:ext>
                </a:extLst>
              </p:cNvPr>
              <p:cNvSpPr/>
              <p:nvPr/>
            </p:nvSpPr>
            <p:spPr>
              <a:xfrm>
                <a:off x="5553641" y="981370"/>
                <a:ext cx="1692000" cy="612000"/>
              </a:xfrm>
              <a:prstGeom prst="roundRect">
                <a:avLst/>
              </a:prstGeom>
              <a:solidFill>
                <a:srgbClr val="E80E0E"/>
              </a:solidFill>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Habilidade</a:t>
                </a:r>
              </a:p>
            </p:txBody>
          </p:sp>
          <p:sp>
            <p:nvSpPr>
              <p:cNvPr id="156" name="Retângulo de cantos arredondados 53">
                <a:extLst>
                  <a:ext uri="{FF2B5EF4-FFF2-40B4-BE49-F238E27FC236}">
                    <a16:creationId xmlns:a16="http://schemas.microsoft.com/office/drawing/2014/main" xmlns="" id="{AAAF0D44-4DAE-456A-BCAE-A8572C446B7F}"/>
                  </a:ext>
                </a:extLst>
              </p:cNvPr>
              <p:cNvSpPr/>
              <p:nvPr/>
            </p:nvSpPr>
            <p:spPr>
              <a:xfrm>
                <a:off x="7332177" y="981370"/>
                <a:ext cx="1692000" cy="612000"/>
              </a:xfrm>
              <a:prstGeom prst="roundRect">
                <a:avLst/>
              </a:prstGeom>
              <a:solidFill>
                <a:srgbClr val="D13125"/>
              </a:solidFill>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Reforço</a:t>
                </a:r>
              </a:p>
            </p:txBody>
          </p:sp>
        </p:grpSp>
        <p:sp>
          <p:nvSpPr>
            <p:cNvPr id="163" name="Right Arrow 25">
              <a:extLst>
                <a:ext uri="{FF2B5EF4-FFF2-40B4-BE49-F238E27FC236}">
                  <a16:creationId xmlns:a16="http://schemas.microsoft.com/office/drawing/2014/main" xmlns="" id="{D8948B2E-B63B-41A1-B048-2F4B826E829A}"/>
                </a:ext>
              </a:extLst>
            </p:cNvPr>
            <p:cNvSpPr/>
            <p:nvPr/>
          </p:nvSpPr>
          <p:spPr>
            <a:xfrm>
              <a:off x="6968682" y="2081194"/>
              <a:ext cx="303477" cy="489159"/>
            </a:xfrm>
            <a:prstGeom prst="rightArrow">
              <a:avLst/>
            </a:prstGeom>
            <a:solidFill>
              <a:srgbClr val="2F2C28"/>
            </a:solidFill>
            <a:ln>
              <a:noFill/>
            </a:ln>
          </p:spPr>
          <p:style>
            <a:lnRef idx="2">
              <a:schemeClr val="accent5"/>
            </a:lnRef>
            <a:fillRef idx="1">
              <a:schemeClr val="lt1"/>
            </a:fillRef>
            <a:effectRef idx="0">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endParaRPr lang="en-US" sz="1600">
                <a:solidFill>
                  <a:prstClr val="black"/>
                </a:solidFill>
                <a:latin typeface="Raleway" panose="020B0503030101060003" pitchFamily="34" charset="0"/>
              </a:endParaRPr>
            </a:p>
          </p:txBody>
        </p:sp>
        <p:sp>
          <p:nvSpPr>
            <p:cNvPr id="168" name="Retângulo de cantos arredondados 74">
              <a:extLst>
                <a:ext uri="{FF2B5EF4-FFF2-40B4-BE49-F238E27FC236}">
                  <a16:creationId xmlns:a16="http://schemas.microsoft.com/office/drawing/2014/main" xmlns="" id="{D4CFD79C-C625-4C17-AFB7-9EEA4A430EEA}"/>
                </a:ext>
              </a:extLst>
            </p:cNvPr>
            <p:cNvSpPr/>
            <p:nvPr/>
          </p:nvSpPr>
          <p:spPr>
            <a:xfrm>
              <a:off x="707293" y="2031548"/>
              <a:ext cx="1185078" cy="607593"/>
            </a:xfrm>
            <a:prstGeom prst="roundRect">
              <a:avLst/>
            </a:prstGeom>
            <a:ln w="76200"/>
            <a:effectLst>
              <a:glow rad="139700">
                <a:schemeClr val="accent5">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pt-BR" sz="1600" dirty="0">
                <a:solidFill>
                  <a:prstClr val="black"/>
                </a:solidFill>
                <a:latin typeface="Raleway" panose="020B0503030101060003" pitchFamily="34" charset="0"/>
              </a:endParaRPr>
            </a:p>
          </p:txBody>
        </p:sp>
      </p:grpSp>
      <p:grpSp>
        <p:nvGrpSpPr>
          <p:cNvPr id="179" name="Agrupar 178">
            <a:extLst>
              <a:ext uri="{FF2B5EF4-FFF2-40B4-BE49-F238E27FC236}">
                <a16:creationId xmlns:a16="http://schemas.microsoft.com/office/drawing/2014/main" xmlns="" id="{28ECA09A-EDF5-4E79-B22B-BF00077562CC}"/>
              </a:ext>
            </a:extLst>
          </p:cNvPr>
          <p:cNvGrpSpPr/>
          <p:nvPr/>
        </p:nvGrpSpPr>
        <p:grpSpPr>
          <a:xfrm>
            <a:off x="249382" y="2930065"/>
            <a:ext cx="11942617" cy="897150"/>
            <a:chOff x="689547" y="2964725"/>
            <a:chExt cx="8382374" cy="626985"/>
          </a:xfrm>
        </p:grpSpPr>
        <p:sp>
          <p:nvSpPr>
            <p:cNvPr id="123" name="Oval 72">
              <a:extLst>
                <a:ext uri="{FF2B5EF4-FFF2-40B4-BE49-F238E27FC236}">
                  <a16:creationId xmlns:a16="http://schemas.microsoft.com/office/drawing/2014/main" xmlns="" id="{C9B9EA8E-2592-4B27-9810-7AAFA08C1B9A}"/>
                </a:ext>
              </a:extLst>
            </p:cNvPr>
            <p:cNvSpPr/>
            <p:nvPr/>
          </p:nvSpPr>
          <p:spPr>
            <a:xfrm>
              <a:off x="7325927" y="2964725"/>
              <a:ext cx="1745994" cy="606773"/>
            </a:xfrm>
            <a:prstGeom prst="ellipse">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r>
                <a:rPr lang="en-US" b="1" dirty="0">
                  <a:solidFill>
                    <a:prstClr val="black"/>
                  </a:solidFill>
                  <a:latin typeface="Raleway" panose="020B0503030101060003" pitchFamily="34" charset="0"/>
                </a:rPr>
                <a:t>RESISTÊNCIA</a:t>
              </a:r>
            </a:p>
          </p:txBody>
        </p:sp>
        <p:grpSp>
          <p:nvGrpSpPr>
            <p:cNvPr id="157" name="Grupo 38">
              <a:extLst>
                <a:ext uri="{FF2B5EF4-FFF2-40B4-BE49-F238E27FC236}">
                  <a16:creationId xmlns:a16="http://schemas.microsoft.com/office/drawing/2014/main" xmlns="" id="{9EF72EF6-6B70-4069-A7AA-A1E142D6AFFE}"/>
                </a:ext>
              </a:extLst>
            </p:cNvPr>
            <p:cNvGrpSpPr/>
            <p:nvPr/>
          </p:nvGrpSpPr>
          <p:grpSpPr>
            <a:xfrm>
              <a:off x="689547" y="2975316"/>
              <a:ext cx="6167830" cy="607593"/>
              <a:chOff x="218036" y="981370"/>
              <a:chExt cx="8806141" cy="612000"/>
            </a:xfrm>
          </p:grpSpPr>
          <p:sp>
            <p:nvSpPr>
              <p:cNvPr id="158" name="Retângulo de cantos arredondados 44">
                <a:extLst>
                  <a:ext uri="{FF2B5EF4-FFF2-40B4-BE49-F238E27FC236}">
                    <a16:creationId xmlns:a16="http://schemas.microsoft.com/office/drawing/2014/main" xmlns="" id="{BE7A8F29-8998-48C1-BAF7-33D9C9ADCA01}"/>
                  </a:ext>
                </a:extLst>
              </p:cNvPr>
              <p:cNvSpPr/>
              <p:nvPr/>
            </p:nvSpPr>
            <p:spPr>
              <a:xfrm>
                <a:off x="218036" y="981370"/>
                <a:ext cx="1692000" cy="612000"/>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sz="1600" dirty="0">
                    <a:solidFill>
                      <a:prstClr val="black"/>
                    </a:solidFill>
                    <a:latin typeface="Raleway" panose="020B0503030101060003" pitchFamily="34" charset="0"/>
                  </a:rPr>
                  <a:t>Consciência</a:t>
                </a:r>
                <a:endParaRPr lang="pt-BR" sz="1400" dirty="0">
                  <a:solidFill>
                    <a:prstClr val="black"/>
                  </a:solidFill>
                  <a:latin typeface="Raleway" panose="020B0503030101060003" pitchFamily="34" charset="0"/>
                </a:endParaRPr>
              </a:p>
            </p:txBody>
          </p:sp>
          <p:sp>
            <p:nvSpPr>
              <p:cNvPr id="159" name="Retângulo de cantos arredondados 45">
                <a:extLst>
                  <a:ext uri="{FF2B5EF4-FFF2-40B4-BE49-F238E27FC236}">
                    <a16:creationId xmlns:a16="http://schemas.microsoft.com/office/drawing/2014/main" xmlns="" id="{2DA26810-6557-459B-8695-9F29601042AB}"/>
                  </a:ext>
                </a:extLst>
              </p:cNvPr>
              <p:cNvSpPr/>
              <p:nvPr/>
            </p:nvSpPr>
            <p:spPr>
              <a:xfrm>
                <a:off x="1996571" y="981370"/>
                <a:ext cx="1692000" cy="61200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black"/>
                    </a:solidFill>
                    <a:latin typeface="Raleway" panose="020B0503030101060003" pitchFamily="34" charset="0"/>
                  </a:rPr>
                  <a:t>Desejo</a:t>
                </a:r>
              </a:p>
            </p:txBody>
          </p:sp>
          <p:sp>
            <p:nvSpPr>
              <p:cNvPr id="160" name="Retângulo de cantos arredondados 46">
                <a:extLst>
                  <a:ext uri="{FF2B5EF4-FFF2-40B4-BE49-F238E27FC236}">
                    <a16:creationId xmlns:a16="http://schemas.microsoft.com/office/drawing/2014/main" xmlns="" id="{574D8816-61CE-40EC-A4D4-815E47BD271C}"/>
                  </a:ext>
                </a:extLst>
              </p:cNvPr>
              <p:cNvSpPr/>
              <p:nvPr/>
            </p:nvSpPr>
            <p:spPr>
              <a:xfrm>
                <a:off x="3775106" y="981370"/>
                <a:ext cx="1692000" cy="612000"/>
              </a:xfrm>
              <a:prstGeom prst="roundRect">
                <a:avLst/>
              </a:prstGeom>
              <a:solidFill>
                <a:srgbClr val="F13D05"/>
              </a:soli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sz="1600" dirty="0" smtClean="0">
                    <a:solidFill>
                      <a:prstClr val="white"/>
                    </a:solidFill>
                    <a:latin typeface="Raleway" panose="020B0503030101060003" pitchFamily="34" charset="0"/>
                  </a:rPr>
                  <a:t>Conhecimento</a:t>
                </a:r>
                <a:endParaRPr lang="pt-BR" sz="1200" dirty="0">
                  <a:solidFill>
                    <a:prstClr val="white"/>
                  </a:solidFill>
                  <a:latin typeface="Raleway" panose="020B0503030101060003" pitchFamily="34" charset="0"/>
                </a:endParaRPr>
              </a:p>
            </p:txBody>
          </p:sp>
          <p:sp>
            <p:nvSpPr>
              <p:cNvPr id="161" name="Retângulo de cantos arredondados 47">
                <a:extLst>
                  <a:ext uri="{FF2B5EF4-FFF2-40B4-BE49-F238E27FC236}">
                    <a16:creationId xmlns:a16="http://schemas.microsoft.com/office/drawing/2014/main" xmlns="" id="{872C0A15-5899-44AC-911A-39605A4B9E2A}"/>
                  </a:ext>
                </a:extLst>
              </p:cNvPr>
              <p:cNvSpPr/>
              <p:nvPr/>
            </p:nvSpPr>
            <p:spPr>
              <a:xfrm>
                <a:off x="5553641" y="981370"/>
                <a:ext cx="1692000" cy="612000"/>
              </a:xfrm>
              <a:prstGeom prst="roundRect">
                <a:avLst/>
              </a:prstGeom>
              <a:solidFill>
                <a:srgbClr val="E80E0E"/>
              </a:solidFill>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Habilidade</a:t>
                </a:r>
              </a:p>
            </p:txBody>
          </p:sp>
          <p:sp>
            <p:nvSpPr>
              <p:cNvPr id="162" name="Retângulo de cantos arredondados 48">
                <a:extLst>
                  <a:ext uri="{FF2B5EF4-FFF2-40B4-BE49-F238E27FC236}">
                    <a16:creationId xmlns:a16="http://schemas.microsoft.com/office/drawing/2014/main" xmlns="" id="{0C47D9F1-0288-4B83-911D-5C5A1BB99B8C}"/>
                  </a:ext>
                </a:extLst>
              </p:cNvPr>
              <p:cNvSpPr/>
              <p:nvPr/>
            </p:nvSpPr>
            <p:spPr>
              <a:xfrm>
                <a:off x="7332177" y="981370"/>
                <a:ext cx="1692000" cy="612000"/>
              </a:xfrm>
              <a:prstGeom prst="roundRect">
                <a:avLst/>
              </a:prstGeom>
              <a:solidFill>
                <a:srgbClr val="D13125"/>
              </a:solidFill>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Reforço</a:t>
                </a:r>
              </a:p>
            </p:txBody>
          </p:sp>
        </p:grpSp>
        <p:sp>
          <p:nvSpPr>
            <p:cNvPr id="164" name="Right Arrow 25">
              <a:extLst>
                <a:ext uri="{FF2B5EF4-FFF2-40B4-BE49-F238E27FC236}">
                  <a16:creationId xmlns:a16="http://schemas.microsoft.com/office/drawing/2014/main" xmlns="" id="{9537EE01-BF68-4526-B6AC-1AA8116C3C36}"/>
                </a:ext>
              </a:extLst>
            </p:cNvPr>
            <p:cNvSpPr/>
            <p:nvPr/>
          </p:nvSpPr>
          <p:spPr>
            <a:xfrm>
              <a:off x="6968682" y="3035055"/>
              <a:ext cx="303477" cy="489159"/>
            </a:xfrm>
            <a:prstGeom prst="rightArrow">
              <a:avLst/>
            </a:prstGeom>
            <a:solidFill>
              <a:srgbClr val="2F2C28"/>
            </a:solidFill>
            <a:ln>
              <a:noFill/>
            </a:ln>
          </p:spPr>
          <p:style>
            <a:lnRef idx="2">
              <a:schemeClr val="accent5"/>
            </a:lnRef>
            <a:fillRef idx="1">
              <a:schemeClr val="lt1"/>
            </a:fillRef>
            <a:effectRef idx="0">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endParaRPr lang="en-US" sz="1600">
                <a:solidFill>
                  <a:prstClr val="black"/>
                </a:solidFill>
                <a:latin typeface="Raleway" panose="020B0503030101060003" pitchFamily="34" charset="0"/>
              </a:endParaRPr>
            </a:p>
          </p:txBody>
        </p:sp>
        <p:sp>
          <p:nvSpPr>
            <p:cNvPr id="169" name="Retângulo de cantos arredondados 75">
              <a:extLst>
                <a:ext uri="{FF2B5EF4-FFF2-40B4-BE49-F238E27FC236}">
                  <a16:creationId xmlns:a16="http://schemas.microsoft.com/office/drawing/2014/main" xmlns="" id="{E939DF94-2535-47B2-AE01-0ADBF8EEB234}"/>
                </a:ext>
              </a:extLst>
            </p:cNvPr>
            <p:cNvSpPr/>
            <p:nvPr/>
          </p:nvSpPr>
          <p:spPr>
            <a:xfrm>
              <a:off x="1935233" y="2984117"/>
              <a:ext cx="1185078" cy="607593"/>
            </a:xfrm>
            <a:prstGeom prst="roundRect">
              <a:avLst/>
            </a:prstGeom>
            <a:ln w="76200"/>
            <a:effectLst>
              <a:glow rad="139700">
                <a:schemeClr val="accent5">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pt-BR" sz="1600" dirty="0">
                <a:solidFill>
                  <a:prstClr val="black"/>
                </a:solidFill>
                <a:latin typeface="Raleway" panose="020B0503030101060003" pitchFamily="34" charset="0"/>
              </a:endParaRPr>
            </a:p>
          </p:txBody>
        </p:sp>
      </p:grpSp>
      <p:grpSp>
        <p:nvGrpSpPr>
          <p:cNvPr id="180" name="Agrupar 179">
            <a:extLst>
              <a:ext uri="{FF2B5EF4-FFF2-40B4-BE49-F238E27FC236}">
                <a16:creationId xmlns:a16="http://schemas.microsoft.com/office/drawing/2014/main" xmlns="" id="{B07334A1-15B1-4BF9-9115-476866C3D4D8}"/>
              </a:ext>
            </a:extLst>
          </p:cNvPr>
          <p:cNvGrpSpPr/>
          <p:nvPr/>
        </p:nvGrpSpPr>
        <p:grpSpPr>
          <a:xfrm>
            <a:off x="249212" y="3884487"/>
            <a:ext cx="11942788" cy="901949"/>
            <a:chOff x="689547" y="3916169"/>
            <a:chExt cx="8382494" cy="630338"/>
          </a:xfrm>
        </p:grpSpPr>
        <p:sp>
          <p:nvSpPr>
            <p:cNvPr id="124" name="Oval 73">
              <a:extLst>
                <a:ext uri="{FF2B5EF4-FFF2-40B4-BE49-F238E27FC236}">
                  <a16:creationId xmlns:a16="http://schemas.microsoft.com/office/drawing/2014/main" xmlns="" id="{D9F4E0B5-5A6B-47BE-8AFB-7022D476FABC}"/>
                </a:ext>
              </a:extLst>
            </p:cNvPr>
            <p:cNvSpPr/>
            <p:nvPr/>
          </p:nvSpPr>
          <p:spPr>
            <a:xfrm>
              <a:off x="7313545" y="3916169"/>
              <a:ext cx="1758496" cy="599874"/>
            </a:xfrm>
            <a:prstGeom prst="ellipse">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r>
                <a:rPr lang="en-US" b="1" dirty="0">
                  <a:solidFill>
                    <a:prstClr val="black"/>
                  </a:solidFill>
                  <a:latin typeface="Raleway" panose="020B0503030101060003" pitchFamily="34" charset="0"/>
                </a:rPr>
                <a:t>MEDO/</a:t>
              </a:r>
            </a:p>
            <a:p>
              <a:pPr algn="ctr" defTabSz="914354" fontAlgn="base">
                <a:spcBef>
                  <a:spcPct val="0"/>
                </a:spcBef>
                <a:spcAft>
                  <a:spcPct val="0"/>
                </a:spcAft>
                <a:defRPr/>
              </a:pPr>
              <a:r>
                <a:rPr lang="en-US" b="1" dirty="0">
                  <a:solidFill>
                    <a:prstClr val="black"/>
                  </a:solidFill>
                  <a:latin typeface="Raleway" panose="020B0503030101060003" pitchFamily="34" charset="0"/>
                </a:rPr>
                <a:t>ANSIEDADE</a:t>
              </a:r>
            </a:p>
          </p:txBody>
        </p:sp>
        <p:grpSp>
          <p:nvGrpSpPr>
            <p:cNvPr id="127" name="Grupo 33">
              <a:extLst>
                <a:ext uri="{FF2B5EF4-FFF2-40B4-BE49-F238E27FC236}">
                  <a16:creationId xmlns:a16="http://schemas.microsoft.com/office/drawing/2014/main" xmlns="" id="{89FF3BAA-5258-4177-B75D-EA9998A3FFD9}"/>
                </a:ext>
              </a:extLst>
            </p:cNvPr>
            <p:cNvGrpSpPr/>
            <p:nvPr/>
          </p:nvGrpSpPr>
          <p:grpSpPr>
            <a:xfrm>
              <a:off x="689547" y="3930825"/>
              <a:ext cx="6167830" cy="607593"/>
              <a:chOff x="218036" y="981370"/>
              <a:chExt cx="8806141" cy="612000"/>
            </a:xfrm>
          </p:grpSpPr>
          <p:sp>
            <p:nvSpPr>
              <p:cNvPr id="128" name="Retângulo de cantos arredondados 69">
                <a:extLst>
                  <a:ext uri="{FF2B5EF4-FFF2-40B4-BE49-F238E27FC236}">
                    <a16:creationId xmlns:a16="http://schemas.microsoft.com/office/drawing/2014/main" xmlns="" id="{738EC247-AF30-4741-9F11-FE32596CEA9E}"/>
                  </a:ext>
                </a:extLst>
              </p:cNvPr>
              <p:cNvSpPr/>
              <p:nvPr/>
            </p:nvSpPr>
            <p:spPr>
              <a:xfrm>
                <a:off x="218036" y="981370"/>
                <a:ext cx="1692000" cy="612000"/>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sz="1600" dirty="0">
                    <a:solidFill>
                      <a:prstClr val="black"/>
                    </a:solidFill>
                    <a:latin typeface="Raleway" panose="020B0503030101060003" pitchFamily="34" charset="0"/>
                  </a:rPr>
                  <a:t>Consciência</a:t>
                </a:r>
                <a:endParaRPr lang="pt-BR" sz="1400" dirty="0">
                  <a:solidFill>
                    <a:prstClr val="black"/>
                  </a:solidFill>
                  <a:latin typeface="Raleway" panose="020B0503030101060003" pitchFamily="34" charset="0"/>
                </a:endParaRPr>
              </a:p>
            </p:txBody>
          </p:sp>
          <p:sp>
            <p:nvSpPr>
              <p:cNvPr id="129" name="Retângulo de cantos arredondados 70">
                <a:extLst>
                  <a:ext uri="{FF2B5EF4-FFF2-40B4-BE49-F238E27FC236}">
                    <a16:creationId xmlns:a16="http://schemas.microsoft.com/office/drawing/2014/main" xmlns="" id="{531A6E7A-5377-4CE2-9EC2-48407AA20CE0}"/>
                  </a:ext>
                </a:extLst>
              </p:cNvPr>
              <p:cNvSpPr/>
              <p:nvPr/>
            </p:nvSpPr>
            <p:spPr>
              <a:xfrm>
                <a:off x="1996571" y="981370"/>
                <a:ext cx="1692000" cy="612000"/>
              </a:xfrm>
              <a:prstGeom prst="roundRect">
                <a:avLst/>
              </a:prstGeom>
              <a:solidFill>
                <a:srgbClr val="FF6315"/>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Desejo</a:t>
                </a:r>
              </a:p>
            </p:txBody>
          </p:sp>
          <p:sp>
            <p:nvSpPr>
              <p:cNvPr id="130" name="Retângulo de cantos arredondados 71">
                <a:extLst>
                  <a:ext uri="{FF2B5EF4-FFF2-40B4-BE49-F238E27FC236}">
                    <a16:creationId xmlns:a16="http://schemas.microsoft.com/office/drawing/2014/main" xmlns="" id="{08653CCF-90F0-4391-A4CC-AF36FBFBAF8B}"/>
                  </a:ext>
                </a:extLst>
              </p:cNvPr>
              <p:cNvSpPr/>
              <p:nvPr/>
            </p:nvSpPr>
            <p:spPr>
              <a:xfrm>
                <a:off x="3775106" y="981370"/>
                <a:ext cx="1692000" cy="612000"/>
              </a:xfrm>
              <a:prstGeom prst="round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sz="1600" dirty="0">
                    <a:solidFill>
                      <a:prstClr val="black"/>
                    </a:solidFill>
                    <a:latin typeface="Raleway" panose="020B0503030101060003" pitchFamily="34" charset="0"/>
                  </a:rPr>
                  <a:t>Conhecimento</a:t>
                </a:r>
                <a:endParaRPr lang="pt-BR" sz="1200" dirty="0">
                  <a:solidFill>
                    <a:prstClr val="black"/>
                  </a:solidFill>
                  <a:latin typeface="Raleway" panose="020B0503030101060003" pitchFamily="34" charset="0"/>
                </a:endParaRPr>
              </a:p>
            </p:txBody>
          </p:sp>
          <p:sp>
            <p:nvSpPr>
              <p:cNvPr id="131" name="Retângulo de cantos arredondados 72">
                <a:extLst>
                  <a:ext uri="{FF2B5EF4-FFF2-40B4-BE49-F238E27FC236}">
                    <a16:creationId xmlns:a16="http://schemas.microsoft.com/office/drawing/2014/main" xmlns="" id="{B42B1542-5728-405F-A41F-57538964EDFF}"/>
                  </a:ext>
                </a:extLst>
              </p:cNvPr>
              <p:cNvSpPr/>
              <p:nvPr/>
            </p:nvSpPr>
            <p:spPr>
              <a:xfrm>
                <a:off x="5553641" y="981370"/>
                <a:ext cx="1692000" cy="612000"/>
              </a:xfrm>
              <a:prstGeom prst="roundRect">
                <a:avLst/>
              </a:prstGeom>
              <a:solidFill>
                <a:srgbClr val="E80E0E"/>
              </a:solidFill>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Habilidade</a:t>
                </a:r>
              </a:p>
            </p:txBody>
          </p:sp>
          <p:sp>
            <p:nvSpPr>
              <p:cNvPr id="132" name="Retângulo de cantos arredondados 73">
                <a:extLst>
                  <a:ext uri="{FF2B5EF4-FFF2-40B4-BE49-F238E27FC236}">
                    <a16:creationId xmlns:a16="http://schemas.microsoft.com/office/drawing/2014/main" xmlns="" id="{20915C3A-5AA1-4E3E-BE7E-6D61410CAFEA}"/>
                  </a:ext>
                </a:extLst>
              </p:cNvPr>
              <p:cNvSpPr/>
              <p:nvPr/>
            </p:nvSpPr>
            <p:spPr>
              <a:xfrm>
                <a:off x="7332177" y="981370"/>
                <a:ext cx="1692000" cy="612000"/>
              </a:xfrm>
              <a:prstGeom prst="roundRect">
                <a:avLst/>
              </a:prstGeom>
              <a:solidFill>
                <a:srgbClr val="D13125"/>
              </a:solidFill>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Reforço</a:t>
                </a:r>
              </a:p>
            </p:txBody>
          </p:sp>
        </p:grpSp>
        <p:sp>
          <p:nvSpPr>
            <p:cNvPr id="165" name="Right Arrow 25">
              <a:extLst>
                <a:ext uri="{FF2B5EF4-FFF2-40B4-BE49-F238E27FC236}">
                  <a16:creationId xmlns:a16="http://schemas.microsoft.com/office/drawing/2014/main" xmlns="" id="{59BC7F3A-A0A3-4E2D-BA4C-B64E0C55206F}"/>
                </a:ext>
              </a:extLst>
            </p:cNvPr>
            <p:cNvSpPr/>
            <p:nvPr/>
          </p:nvSpPr>
          <p:spPr>
            <a:xfrm>
              <a:off x="6968682" y="3979601"/>
              <a:ext cx="303477" cy="489159"/>
            </a:xfrm>
            <a:prstGeom prst="rightArrow">
              <a:avLst/>
            </a:prstGeom>
            <a:solidFill>
              <a:srgbClr val="2F2C28"/>
            </a:solidFill>
            <a:ln>
              <a:noFill/>
            </a:ln>
          </p:spPr>
          <p:style>
            <a:lnRef idx="2">
              <a:schemeClr val="accent5"/>
            </a:lnRef>
            <a:fillRef idx="1">
              <a:schemeClr val="lt1"/>
            </a:fillRef>
            <a:effectRef idx="0">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endParaRPr lang="en-US" sz="1600">
                <a:solidFill>
                  <a:prstClr val="black"/>
                </a:solidFill>
                <a:latin typeface="Raleway" panose="020B0503030101060003" pitchFamily="34" charset="0"/>
              </a:endParaRPr>
            </a:p>
          </p:txBody>
        </p:sp>
        <p:sp>
          <p:nvSpPr>
            <p:cNvPr id="170" name="Retângulo de cantos arredondados 76">
              <a:extLst>
                <a:ext uri="{FF2B5EF4-FFF2-40B4-BE49-F238E27FC236}">
                  <a16:creationId xmlns:a16="http://schemas.microsoft.com/office/drawing/2014/main" xmlns="" id="{E74CBFD2-09C8-4FEB-AD0D-F485A41AC3CF}"/>
                </a:ext>
              </a:extLst>
            </p:cNvPr>
            <p:cNvSpPr/>
            <p:nvPr/>
          </p:nvSpPr>
          <p:spPr>
            <a:xfrm>
              <a:off x="3176536" y="3938914"/>
              <a:ext cx="1185078" cy="607593"/>
            </a:xfrm>
            <a:prstGeom prst="roundRect">
              <a:avLst/>
            </a:prstGeom>
            <a:ln w="76200"/>
            <a:effectLst>
              <a:glow rad="139700">
                <a:schemeClr val="accent5">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pt-BR" sz="1600" dirty="0">
                <a:solidFill>
                  <a:prstClr val="black"/>
                </a:solidFill>
                <a:latin typeface="Raleway" panose="020B0503030101060003" pitchFamily="34" charset="0"/>
              </a:endParaRPr>
            </a:p>
          </p:txBody>
        </p:sp>
      </p:grpSp>
      <p:grpSp>
        <p:nvGrpSpPr>
          <p:cNvPr id="181" name="Agrupar 180">
            <a:extLst>
              <a:ext uri="{FF2B5EF4-FFF2-40B4-BE49-F238E27FC236}">
                <a16:creationId xmlns:a16="http://schemas.microsoft.com/office/drawing/2014/main" xmlns="" id="{22431A02-A8E5-4976-8240-82CAAD1B3315}"/>
              </a:ext>
            </a:extLst>
          </p:cNvPr>
          <p:cNvGrpSpPr/>
          <p:nvPr/>
        </p:nvGrpSpPr>
        <p:grpSpPr>
          <a:xfrm>
            <a:off x="249212" y="4858192"/>
            <a:ext cx="11942788" cy="887287"/>
            <a:chOff x="689547" y="4886332"/>
            <a:chExt cx="8382494" cy="620092"/>
          </a:xfrm>
        </p:grpSpPr>
        <p:sp>
          <p:nvSpPr>
            <p:cNvPr id="125" name="Oval 74">
              <a:extLst>
                <a:ext uri="{FF2B5EF4-FFF2-40B4-BE49-F238E27FC236}">
                  <a16:creationId xmlns:a16="http://schemas.microsoft.com/office/drawing/2014/main" xmlns="" id="{B669F896-3AAE-4AF3-A9C0-8B7BF19EEFEF}"/>
                </a:ext>
              </a:extLst>
            </p:cNvPr>
            <p:cNvSpPr/>
            <p:nvPr/>
          </p:nvSpPr>
          <p:spPr>
            <a:xfrm>
              <a:off x="7313545" y="4895052"/>
              <a:ext cx="1758496" cy="582915"/>
            </a:xfrm>
            <a:prstGeom prst="ellipse">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r>
                <a:rPr lang="en-US" b="1" dirty="0">
                  <a:solidFill>
                    <a:prstClr val="black"/>
                  </a:solidFill>
                  <a:latin typeface="Raleway" panose="020B0503030101060003" pitchFamily="34" charset="0"/>
                </a:rPr>
                <a:t>FRUSTRAÇÃO</a:t>
              </a:r>
            </a:p>
          </p:txBody>
        </p:sp>
        <p:grpSp>
          <p:nvGrpSpPr>
            <p:cNvPr id="133" name="Grupo 34">
              <a:extLst>
                <a:ext uri="{FF2B5EF4-FFF2-40B4-BE49-F238E27FC236}">
                  <a16:creationId xmlns:a16="http://schemas.microsoft.com/office/drawing/2014/main" xmlns="" id="{8EE90FE2-BC0D-455D-8A3F-1B71ADE36BD5}"/>
                </a:ext>
              </a:extLst>
            </p:cNvPr>
            <p:cNvGrpSpPr/>
            <p:nvPr/>
          </p:nvGrpSpPr>
          <p:grpSpPr>
            <a:xfrm>
              <a:off x="689547" y="4886332"/>
              <a:ext cx="6167830" cy="607593"/>
              <a:chOff x="218036" y="981370"/>
              <a:chExt cx="8806141" cy="612000"/>
            </a:xfrm>
          </p:grpSpPr>
          <p:sp>
            <p:nvSpPr>
              <p:cNvPr id="134" name="Retângulo de cantos arredondados 64">
                <a:extLst>
                  <a:ext uri="{FF2B5EF4-FFF2-40B4-BE49-F238E27FC236}">
                    <a16:creationId xmlns:a16="http://schemas.microsoft.com/office/drawing/2014/main" xmlns="" id="{380A81C2-9137-42D5-853C-70CEF0124567}"/>
                  </a:ext>
                </a:extLst>
              </p:cNvPr>
              <p:cNvSpPr/>
              <p:nvPr/>
            </p:nvSpPr>
            <p:spPr>
              <a:xfrm>
                <a:off x="218036" y="981370"/>
                <a:ext cx="1692000" cy="612000"/>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sz="1600" dirty="0">
                    <a:solidFill>
                      <a:prstClr val="black"/>
                    </a:solidFill>
                    <a:latin typeface="Raleway" panose="020B0503030101060003" pitchFamily="34" charset="0"/>
                  </a:rPr>
                  <a:t>Consciência</a:t>
                </a:r>
                <a:endParaRPr lang="pt-BR" sz="1400" dirty="0">
                  <a:solidFill>
                    <a:prstClr val="black"/>
                  </a:solidFill>
                  <a:latin typeface="Raleway" panose="020B0503030101060003" pitchFamily="34" charset="0"/>
                </a:endParaRPr>
              </a:p>
            </p:txBody>
          </p:sp>
          <p:sp>
            <p:nvSpPr>
              <p:cNvPr id="135" name="Retângulo de cantos arredondados 65">
                <a:extLst>
                  <a:ext uri="{FF2B5EF4-FFF2-40B4-BE49-F238E27FC236}">
                    <a16:creationId xmlns:a16="http://schemas.microsoft.com/office/drawing/2014/main" xmlns="" id="{8F8C074D-6452-4065-8E83-360E2512DA8F}"/>
                  </a:ext>
                </a:extLst>
              </p:cNvPr>
              <p:cNvSpPr/>
              <p:nvPr/>
            </p:nvSpPr>
            <p:spPr>
              <a:xfrm>
                <a:off x="1996571" y="981370"/>
                <a:ext cx="1692000" cy="612000"/>
              </a:xfrm>
              <a:prstGeom prst="roundRect">
                <a:avLst/>
              </a:prstGeom>
              <a:solidFill>
                <a:srgbClr val="FF6315"/>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Desejo</a:t>
                </a:r>
              </a:p>
            </p:txBody>
          </p:sp>
          <p:sp>
            <p:nvSpPr>
              <p:cNvPr id="136" name="Retângulo de cantos arredondados 66">
                <a:extLst>
                  <a:ext uri="{FF2B5EF4-FFF2-40B4-BE49-F238E27FC236}">
                    <a16:creationId xmlns:a16="http://schemas.microsoft.com/office/drawing/2014/main" xmlns="" id="{F6A9D2CF-3A0D-4F29-8AEC-55C86225267E}"/>
                  </a:ext>
                </a:extLst>
              </p:cNvPr>
              <p:cNvSpPr/>
              <p:nvPr/>
            </p:nvSpPr>
            <p:spPr>
              <a:xfrm>
                <a:off x="3775106" y="981370"/>
                <a:ext cx="1692000" cy="612000"/>
              </a:xfrm>
              <a:prstGeom prst="roundRect">
                <a:avLst/>
              </a:prstGeom>
              <a:solidFill>
                <a:srgbClr val="F13D05"/>
              </a:soli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sz="1600" dirty="0">
                    <a:solidFill>
                      <a:prstClr val="white"/>
                    </a:solidFill>
                    <a:latin typeface="Raleway" panose="020B0503030101060003" pitchFamily="34" charset="0"/>
                  </a:rPr>
                  <a:t>Conhecimento</a:t>
                </a:r>
                <a:endParaRPr lang="pt-BR" sz="1200" dirty="0">
                  <a:solidFill>
                    <a:prstClr val="white"/>
                  </a:solidFill>
                  <a:latin typeface="Raleway" panose="020B0503030101060003" pitchFamily="34" charset="0"/>
                </a:endParaRPr>
              </a:p>
            </p:txBody>
          </p:sp>
          <p:sp>
            <p:nvSpPr>
              <p:cNvPr id="137" name="Retângulo de cantos arredondados 67">
                <a:extLst>
                  <a:ext uri="{FF2B5EF4-FFF2-40B4-BE49-F238E27FC236}">
                    <a16:creationId xmlns:a16="http://schemas.microsoft.com/office/drawing/2014/main" xmlns="" id="{F7FDCE64-134C-4050-98E0-90CDCB6E87FD}"/>
                  </a:ext>
                </a:extLst>
              </p:cNvPr>
              <p:cNvSpPr/>
              <p:nvPr/>
            </p:nvSpPr>
            <p:spPr>
              <a:xfrm>
                <a:off x="5553641" y="981370"/>
                <a:ext cx="1692000" cy="612000"/>
              </a:xfrm>
              <a:prstGeom prst="round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black"/>
                    </a:solidFill>
                    <a:latin typeface="Raleway" panose="020B0503030101060003" pitchFamily="34" charset="0"/>
                  </a:rPr>
                  <a:t>Habilidade</a:t>
                </a:r>
              </a:p>
            </p:txBody>
          </p:sp>
          <p:sp>
            <p:nvSpPr>
              <p:cNvPr id="138" name="Retângulo de cantos arredondados 68">
                <a:extLst>
                  <a:ext uri="{FF2B5EF4-FFF2-40B4-BE49-F238E27FC236}">
                    <a16:creationId xmlns:a16="http://schemas.microsoft.com/office/drawing/2014/main" xmlns="" id="{A9DCC500-6DA1-4857-9DFE-9234D734B7EF}"/>
                  </a:ext>
                </a:extLst>
              </p:cNvPr>
              <p:cNvSpPr/>
              <p:nvPr/>
            </p:nvSpPr>
            <p:spPr>
              <a:xfrm>
                <a:off x="7332177" y="981370"/>
                <a:ext cx="1692000" cy="612000"/>
              </a:xfrm>
              <a:prstGeom prst="roundRect">
                <a:avLst/>
              </a:prstGeom>
              <a:solidFill>
                <a:srgbClr val="D13125"/>
              </a:solidFill>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Reforço</a:t>
                </a:r>
              </a:p>
            </p:txBody>
          </p:sp>
        </p:grpSp>
        <p:sp>
          <p:nvSpPr>
            <p:cNvPr id="166" name="Right Arrow 25">
              <a:extLst>
                <a:ext uri="{FF2B5EF4-FFF2-40B4-BE49-F238E27FC236}">
                  <a16:creationId xmlns:a16="http://schemas.microsoft.com/office/drawing/2014/main" xmlns="" id="{96EEFEE2-06CA-4441-99CE-1D5A4DF7C577}"/>
                </a:ext>
              </a:extLst>
            </p:cNvPr>
            <p:cNvSpPr/>
            <p:nvPr/>
          </p:nvSpPr>
          <p:spPr>
            <a:xfrm>
              <a:off x="6968682" y="4941527"/>
              <a:ext cx="303477" cy="489159"/>
            </a:xfrm>
            <a:prstGeom prst="rightArrow">
              <a:avLst/>
            </a:prstGeom>
            <a:solidFill>
              <a:srgbClr val="2F2C28"/>
            </a:solidFill>
            <a:ln>
              <a:noFill/>
            </a:ln>
          </p:spPr>
          <p:style>
            <a:lnRef idx="2">
              <a:schemeClr val="accent5"/>
            </a:lnRef>
            <a:fillRef idx="1">
              <a:schemeClr val="lt1"/>
            </a:fillRef>
            <a:effectRef idx="0">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endParaRPr lang="en-US" sz="1600">
                <a:solidFill>
                  <a:prstClr val="black"/>
                </a:solidFill>
                <a:latin typeface="Raleway" panose="020B0503030101060003" pitchFamily="34" charset="0"/>
              </a:endParaRPr>
            </a:p>
          </p:txBody>
        </p:sp>
        <p:sp>
          <p:nvSpPr>
            <p:cNvPr id="171" name="Retângulo de cantos arredondados 77">
              <a:extLst>
                <a:ext uri="{FF2B5EF4-FFF2-40B4-BE49-F238E27FC236}">
                  <a16:creationId xmlns:a16="http://schemas.microsoft.com/office/drawing/2014/main" xmlns="" id="{3F285FDD-1142-47FB-88DE-9A8DABD52734}"/>
                </a:ext>
              </a:extLst>
            </p:cNvPr>
            <p:cNvSpPr/>
            <p:nvPr/>
          </p:nvSpPr>
          <p:spPr>
            <a:xfrm>
              <a:off x="4431566" y="4898831"/>
              <a:ext cx="1185078" cy="607593"/>
            </a:xfrm>
            <a:prstGeom prst="roundRect">
              <a:avLst/>
            </a:prstGeom>
            <a:ln w="76200"/>
            <a:effectLst>
              <a:glow rad="139700">
                <a:schemeClr val="accent5">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pt-BR" sz="1600" dirty="0">
                <a:solidFill>
                  <a:prstClr val="black"/>
                </a:solidFill>
                <a:latin typeface="Raleway" panose="020B0503030101060003" pitchFamily="34" charset="0"/>
              </a:endParaRPr>
            </a:p>
          </p:txBody>
        </p:sp>
      </p:grpSp>
      <p:grpSp>
        <p:nvGrpSpPr>
          <p:cNvPr id="182" name="Agrupar 181">
            <a:extLst>
              <a:ext uri="{FF2B5EF4-FFF2-40B4-BE49-F238E27FC236}">
                <a16:creationId xmlns:a16="http://schemas.microsoft.com/office/drawing/2014/main" xmlns="" id="{35CCD185-1A05-408A-9991-3A80E685B058}"/>
              </a:ext>
            </a:extLst>
          </p:cNvPr>
          <p:cNvGrpSpPr/>
          <p:nvPr/>
        </p:nvGrpSpPr>
        <p:grpSpPr>
          <a:xfrm>
            <a:off x="249212" y="5772722"/>
            <a:ext cx="11942788" cy="891052"/>
            <a:chOff x="689547" y="5802593"/>
            <a:chExt cx="8382494" cy="622723"/>
          </a:xfrm>
        </p:grpSpPr>
        <p:sp>
          <p:nvSpPr>
            <p:cNvPr id="126" name="Oval 75">
              <a:extLst>
                <a:ext uri="{FF2B5EF4-FFF2-40B4-BE49-F238E27FC236}">
                  <a16:creationId xmlns:a16="http://schemas.microsoft.com/office/drawing/2014/main" xmlns="" id="{DEB86A13-3051-4D16-93F7-BB7A3C74FE33}"/>
                </a:ext>
              </a:extLst>
            </p:cNvPr>
            <p:cNvSpPr/>
            <p:nvPr/>
          </p:nvSpPr>
          <p:spPr>
            <a:xfrm>
              <a:off x="7313545" y="5815338"/>
              <a:ext cx="1758496" cy="582912"/>
            </a:xfrm>
            <a:prstGeom prst="ellipse">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r>
                <a:rPr lang="en-US" b="1" dirty="0">
                  <a:solidFill>
                    <a:prstClr val="black"/>
                  </a:solidFill>
                  <a:latin typeface="Raleway" panose="020B0503030101060003" pitchFamily="34" charset="0"/>
                </a:rPr>
                <a:t>REGRESSÃO</a:t>
              </a:r>
            </a:p>
          </p:txBody>
        </p:sp>
        <p:grpSp>
          <p:nvGrpSpPr>
            <p:cNvPr id="139" name="Grupo 35">
              <a:extLst>
                <a:ext uri="{FF2B5EF4-FFF2-40B4-BE49-F238E27FC236}">
                  <a16:creationId xmlns:a16="http://schemas.microsoft.com/office/drawing/2014/main" xmlns="" id="{17F3EBFE-CC52-4DBB-9E6E-D56A21247211}"/>
                </a:ext>
              </a:extLst>
            </p:cNvPr>
            <p:cNvGrpSpPr/>
            <p:nvPr/>
          </p:nvGrpSpPr>
          <p:grpSpPr>
            <a:xfrm>
              <a:off x="689547" y="5817723"/>
              <a:ext cx="6167830" cy="607593"/>
              <a:chOff x="218036" y="981370"/>
              <a:chExt cx="8806141" cy="612000"/>
            </a:xfrm>
          </p:grpSpPr>
          <p:sp>
            <p:nvSpPr>
              <p:cNvPr id="140" name="Retângulo de cantos arredondados 59">
                <a:extLst>
                  <a:ext uri="{FF2B5EF4-FFF2-40B4-BE49-F238E27FC236}">
                    <a16:creationId xmlns:a16="http://schemas.microsoft.com/office/drawing/2014/main" xmlns="" id="{50A908AF-EA45-4515-B8B1-747EC0BFCC84}"/>
                  </a:ext>
                </a:extLst>
              </p:cNvPr>
              <p:cNvSpPr/>
              <p:nvPr/>
            </p:nvSpPr>
            <p:spPr>
              <a:xfrm>
                <a:off x="218036" y="981370"/>
                <a:ext cx="1692000" cy="612000"/>
              </a:xfrm>
              <a:prstGeom prst="round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sz="1600" dirty="0">
                    <a:solidFill>
                      <a:prstClr val="black"/>
                    </a:solidFill>
                    <a:latin typeface="Raleway" panose="020B0503030101060003" pitchFamily="34" charset="0"/>
                  </a:rPr>
                  <a:t>Consciência</a:t>
                </a:r>
                <a:endParaRPr lang="pt-BR" sz="1400" dirty="0">
                  <a:solidFill>
                    <a:prstClr val="black"/>
                  </a:solidFill>
                  <a:latin typeface="Raleway" panose="020B0503030101060003" pitchFamily="34" charset="0"/>
                </a:endParaRPr>
              </a:p>
            </p:txBody>
          </p:sp>
          <p:sp>
            <p:nvSpPr>
              <p:cNvPr id="141" name="Retângulo de cantos arredondados 60">
                <a:extLst>
                  <a:ext uri="{FF2B5EF4-FFF2-40B4-BE49-F238E27FC236}">
                    <a16:creationId xmlns:a16="http://schemas.microsoft.com/office/drawing/2014/main" xmlns="" id="{1E9F0009-8DBD-4D62-A067-0F55094F9CE6}"/>
                  </a:ext>
                </a:extLst>
              </p:cNvPr>
              <p:cNvSpPr/>
              <p:nvPr/>
            </p:nvSpPr>
            <p:spPr>
              <a:xfrm>
                <a:off x="1996571" y="981370"/>
                <a:ext cx="1692000" cy="612000"/>
              </a:xfrm>
              <a:prstGeom prst="roundRect">
                <a:avLst/>
              </a:prstGeom>
              <a:solidFill>
                <a:srgbClr val="FF6315"/>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Desejo</a:t>
                </a:r>
              </a:p>
            </p:txBody>
          </p:sp>
          <p:sp>
            <p:nvSpPr>
              <p:cNvPr id="142" name="Retângulo de cantos arredondados 61">
                <a:extLst>
                  <a:ext uri="{FF2B5EF4-FFF2-40B4-BE49-F238E27FC236}">
                    <a16:creationId xmlns:a16="http://schemas.microsoft.com/office/drawing/2014/main" xmlns="" id="{56DEF637-F910-451E-91C5-46CD2F91D852}"/>
                  </a:ext>
                </a:extLst>
              </p:cNvPr>
              <p:cNvSpPr/>
              <p:nvPr/>
            </p:nvSpPr>
            <p:spPr>
              <a:xfrm>
                <a:off x="3775106" y="981370"/>
                <a:ext cx="1692000" cy="612000"/>
              </a:xfrm>
              <a:prstGeom prst="roundRect">
                <a:avLst/>
              </a:prstGeom>
              <a:solidFill>
                <a:srgbClr val="F13D05"/>
              </a:soli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sz="1600" dirty="0">
                    <a:solidFill>
                      <a:prstClr val="white"/>
                    </a:solidFill>
                    <a:latin typeface="Raleway" panose="020B0503030101060003" pitchFamily="34" charset="0"/>
                  </a:rPr>
                  <a:t>Conhecimento</a:t>
                </a:r>
                <a:endParaRPr lang="pt-BR" sz="1200" dirty="0">
                  <a:solidFill>
                    <a:prstClr val="white"/>
                  </a:solidFill>
                  <a:latin typeface="Raleway" panose="020B0503030101060003" pitchFamily="34" charset="0"/>
                </a:endParaRPr>
              </a:p>
            </p:txBody>
          </p:sp>
          <p:sp>
            <p:nvSpPr>
              <p:cNvPr id="143" name="Retângulo de cantos arredondados 62">
                <a:extLst>
                  <a:ext uri="{FF2B5EF4-FFF2-40B4-BE49-F238E27FC236}">
                    <a16:creationId xmlns:a16="http://schemas.microsoft.com/office/drawing/2014/main" xmlns="" id="{7B09F317-FFA7-4F84-9BA1-6648C47B4BEE}"/>
                  </a:ext>
                </a:extLst>
              </p:cNvPr>
              <p:cNvSpPr/>
              <p:nvPr/>
            </p:nvSpPr>
            <p:spPr>
              <a:xfrm>
                <a:off x="5553641" y="981370"/>
                <a:ext cx="1692000" cy="612000"/>
              </a:xfrm>
              <a:prstGeom prst="roundRect">
                <a:avLst/>
              </a:prstGeom>
              <a:solidFill>
                <a:srgbClr val="E80E0E"/>
              </a:solidFill>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white"/>
                    </a:solidFill>
                    <a:latin typeface="Raleway" panose="020B0503030101060003" pitchFamily="34" charset="0"/>
                  </a:rPr>
                  <a:t>Habilidade</a:t>
                </a:r>
              </a:p>
            </p:txBody>
          </p:sp>
          <p:sp>
            <p:nvSpPr>
              <p:cNvPr id="144" name="Retângulo de cantos arredondados 63">
                <a:extLst>
                  <a:ext uri="{FF2B5EF4-FFF2-40B4-BE49-F238E27FC236}">
                    <a16:creationId xmlns:a16="http://schemas.microsoft.com/office/drawing/2014/main" xmlns="" id="{47A36974-94DE-40D2-998D-F15C9725D8CA}"/>
                  </a:ext>
                </a:extLst>
              </p:cNvPr>
              <p:cNvSpPr/>
              <p:nvPr/>
            </p:nvSpPr>
            <p:spPr>
              <a:xfrm>
                <a:off x="7332177" y="981370"/>
                <a:ext cx="1692000" cy="612000"/>
              </a:xfrm>
              <a:prstGeom prst="roundRect">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pt-BR" dirty="0">
                    <a:solidFill>
                      <a:prstClr val="black"/>
                    </a:solidFill>
                    <a:latin typeface="Raleway" panose="020B0503030101060003" pitchFamily="34" charset="0"/>
                  </a:rPr>
                  <a:t>Reforço</a:t>
                </a:r>
              </a:p>
            </p:txBody>
          </p:sp>
        </p:grpSp>
        <p:sp>
          <p:nvSpPr>
            <p:cNvPr id="167" name="Right Arrow 25">
              <a:extLst>
                <a:ext uri="{FF2B5EF4-FFF2-40B4-BE49-F238E27FC236}">
                  <a16:creationId xmlns:a16="http://schemas.microsoft.com/office/drawing/2014/main" xmlns="" id="{D97DE8FF-46B2-48D7-AF80-2EE89B8BB5B6}"/>
                </a:ext>
              </a:extLst>
            </p:cNvPr>
            <p:cNvSpPr/>
            <p:nvPr/>
          </p:nvSpPr>
          <p:spPr>
            <a:xfrm>
              <a:off x="6968682" y="5861812"/>
              <a:ext cx="303477" cy="489159"/>
            </a:xfrm>
            <a:prstGeom prst="rightArrow">
              <a:avLst/>
            </a:prstGeom>
            <a:solidFill>
              <a:srgbClr val="2F2C28"/>
            </a:solidFill>
            <a:ln>
              <a:noFill/>
            </a:ln>
          </p:spPr>
          <p:style>
            <a:lnRef idx="2">
              <a:schemeClr val="accent5"/>
            </a:lnRef>
            <a:fillRef idx="1">
              <a:schemeClr val="lt1"/>
            </a:fillRef>
            <a:effectRef idx="0">
              <a:schemeClr val="accent5"/>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914354" fontAlgn="base">
                <a:spcBef>
                  <a:spcPct val="0"/>
                </a:spcBef>
                <a:spcAft>
                  <a:spcPct val="0"/>
                </a:spcAft>
                <a:defRPr/>
              </a:pPr>
              <a:endParaRPr lang="en-US" sz="1600">
                <a:solidFill>
                  <a:prstClr val="black"/>
                </a:solidFill>
                <a:latin typeface="Raleway" panose="020B0503030101060003" pitchFamily="34" charset="0"/>
              </a:endParaRPr>
            </a:p>
          </p:txBody>
        </p:sp>
        <p:sp>
          <p:nvSpPr>
            <p:cNvPr id="172" name="Retângulo de cantos arredondados 78">
              <a:extLst>
                <a:ext uri="{FF2B5EF4-FFF2-40B4-BE49-F238E27FC236}">
                  <a16:creationId xmlns:a16="http://schemas.microsoft.com/office/drawing/2014/main" xmlns="" id="{A4D2EAA6-4FDB-4297-BAF1-716BA6955558}"/>
                </a:ext>
              </a:extLst>
            </p:cNvPr>
            <p:cNvSpPr/>
            <p:nvPr/>
          </p:nvSpPr>
          <p:spPr>
            <a:xfrm>
              <a:off x="5675835" y="5802593"/>
              <a:ext cx="1185078" cy="607593"/>
            </a:xfrm>
            <a:prstGeom prst="roundRect">
              <a:avLst/>
            </a:prstGeom>
            <a:ln w="76200"/>
            <a:effectLst>
              <a:glow rad="139700">
                <a:schemeClr val="accent5">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pt-BR" sz="1600" dirty="0">
                <a:solidFill>
                  <a:prstClr val="black"/>
                </a:solidFill>
                <a:latin typeface="Raleway" panose="020B0503030101060003" pitchFamily="34" charset="0"/>
              </a:endParaRPr>
            </a:p>
          </p:txBody>
        </p:sp>
      </p:grpSp>
    </p:spTree>
    <p:extLst>
      <p:ext uri="{BB962C8B-B14F-4D97-AF65-F5344CB8AC3E}">
        <p14:creationId xmlns:p14="http://schemas.microsoft.com/office/powerpoint/2010/main" val="1529507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5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500"/>
                                        <p:tgtEl>
                                          <p:spTgt spid="1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500"/>
                                        <p:tgtEl>
                                          <p:spTgt spid="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1"/>
                                        </p:tgtEl>
                                        <p:attrNameLst>
                                          <p:attrName>style.visibility</p:attrName>
                                        </p:attrNameLst>
                                      </p:cBhvr>
                                      <p:to>
                                        <p:strVal val="visible"/>
                                      </p:to>
                                    </p:set>
                                    <p:animEffect transition="in" filter="fade">
                                      <p:cBhvr>
                                        <p:cTn id="27" dur="500"/>
                                        <p:tgtEl>
                                          <p:spTgt spid="1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2"/>
                                        </p:tgtEl>
                                        <p:attrNameLst>
                                          <p:attrName>style.visibility</p:attrName>
                                        </p:attrNameLst>
                                      </p:cBhvr>
                                      <p:to>
                                        <p:strVal val="visible"/>
                                      </p:to>
                                    </p:set>
                                    <p:animEffect transition="in" filter="fade">
                                      <p:cBhvr>
                                        <p:cTn id="32"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31" name="Espaço Reservado para Conteúd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68004"/>
            <a:ext cx="7460166" cy="3188968"/>
          </a:xfrm>
          <a:prstGeom prst="rect">
            <a:avLst/>
          </a:prstGeom>
          <a:effectLst>
            <a:outerShdw blurRad="50800" dist="1270000" dir="2700000" algn="tl" rotWithShape="0">
              <a:prstClr val="black">
                <a:alpha val="40000"/>
              </a:prstClr>
            </a:outerShdw>
          </a:effectLst>
        </p:spPr>
      </p:pic>
      <p:sp>
        <p:nvSpPr>
          <p:cNvPr id="32" name="Retângulo 31"/>
          <p:cNvSpPr/>
          <p:nvPr/>
        </p:nvSpPr>
        <p:spPr>
          <a:xfrm>
            <a:off x="6967470" y="5795493"/>
            <a:ext cx="5224530" cy="904460"/>
          </a:xfrm>
          <a:prstGeom prst="rect">
            <a:avLst/>
          </a:prstGeom>
          <a:gradFill flip="none" rotWithShape="1">
            <a:gsLst>
              <a:gs pos="0">
                <a:schemeClr val="accent4">
                  <a:lumMod val="0"/>
                  <a:lumOff val="100000"/>
                  <a:alpha val="0"/>
                </a:schemeClr>
              </a:gs>
              <a:gs pos="71000">
                <a:srgbClr val="D9DCDF"/>
              </a:gs>
              <a:gs pos="36000">
                <a:schemeClr val="accent4">
                  <a:lumMod val="0"/>
                  <a:lumOff val="100000"/>
                </a:schemeClr>
              </a:gs>
              <a:gs pos="100000">
                <a:schemeClr val="accent4">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pt-BR">
              <a:solidFill>
                <a:prstClr val="white"/>
              </a:solidFill>
            </a:endParaRPr>
          </a:p>
        </p:txBody>
      </p:sp>
      <p:pic>
        <p:nvPicPr>
          <p:cNvPr id="33" name="Imagem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1043" y="5949356"/>
            <a:ext cx="4857916" cy="605420"/>
          </a:xfrm>
          <a:prstGeom prst="rect">
            <a:avLst/>
          </a:prstGeom>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852" y="44536"/>
            <a:ext cx="12928221" cy="6496702"/>
          </a:xfrm>
          <a:prstGeom prst="rect">
            <a:avLst/>
          </a:prstGeom>
        </p:spPr>
      </p:pic>
      <p:sp>
        <p:nvSpPr>
          <p:cNvPr id="13" name="Retângulo 12"/>
          <p:cNvSpPr/>
          <p:nvPr/>
        </p:nvSpPr>
        <p:spPr>
          <a:xfrm>
            <a:off x="6968738" y="1925053"/>
            <a:ext cx="5223261" cy="1324333"/>
          </a:xfrm>
          <a:prstGeom prst="rect">
            <a:avLst/>
          </a:prstGeom>
          <a:gradFill flip="none" rotWithShape="1">
            <a:gsLst>
              <a:gs pos="56000">
                <a:srgbClr val="C7BEDE">
                  <a:alpha val="60000"/>
                </a:srgbClr>
              </a:gs>
              <a:gs pos="0">
                <a:srgbClr val="F92896">
                  <a:alpha val="20000"/>
                </a:srgbClr>
              </a:gs>
              <a:gs pos="100000">
                <a:schemeClr val="bg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9050" y="2564223"/>
            <a:ext cx="766190" cy="207709"/>
          </a:xfrm>
          <a:prstGeom prst="rect">
            <a:avLst/>
          </a:prstGeom>
        </p:spPr>
      </p:pic>
      <p:pic>
        <p:nvPicPr>
          <p:cNvPr id="15" name="Imagem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2319" y="2882776"/>
            <a:ext cx="207768" cy="207709"/>
          </a:xfrm>
          <a:prstGeom prst="rect">
            <a:avLst/>
          </a:prstGeom>
        </p:spPr>
      </p:pic>
      <p:sp>
        <p:nvSpPr>
          <p:cNvPr id="16" name="CaixaDeTexto 15"/>
          <p:cNvSpPr txBox="1"/>
          <p:nvPr/>
        </p:nvSpPr>
        <p:spPr>
          <a:xfrm>
            <a:off x="7875623" y="2456988"/>
            <a:ext cx="4692334" cy="369332"/>
          </a:xfrm>
          <a:prstGeom prst="rect">
            <a:avLst/>
          </a:prstGeom>
          <a:noFill/>
        </p:spPr>
        <p:txBody>
          <a:bodyPr wrap="square" rtlCol="0">
            <a:spAutoFit/>
          </a:bodyPr>
          <a:lstStyle/>
          <a:p>
            <a:r>
              <a:rPr lang="pt-BR" dirty="0" smtClean="0"/>
              <a:t>https</a:t>
            </a:r>
            <a:r>
              <a:rPr lang="pt-BR"/>
              <a:t>://</a:t>
            </a:r>
            <a:r>
              <a:rPr lang="pt-BR" smtClean="0"/>
              <a:t>www.linkedin.com/in/ginoterentim</a:t>
            </a:r>
            <a:endParaRPr lang="pt-BR" sz="1600" dirty="0" smtClean="0">
              <a:ln>
                <a:solidFill>
                  <a:srgbClr val="0070C0"/>
                </a:solidFill>
              </a:ln>
              <a:solidFill>
                <a:schemeClr val="bg1"/>
              </a:solidFill>
            </a:endParaRPr>
          </a:p>
        </p:txBody>
      </p:sp>
      <p:sp>
        <p:nvSpPr>
          <p:cNvPr id="17" name="CaixaDeTexto 16"/>
          <p:cNvSpPr txBox="1"/>
          <p:nvPr/>
        </p:nvSpPr>
        <p:spPr>
          <a:xfrm>
            <a:off x="7345531" y="2775909"/>
            <a:ext cx="4692334" cy="369332"/>
          </a:xfrm>
          <a:prstGeom prst="rect">
            <a:avLst/>
          </a:prstGeom>
          <a:noFill/>
        </p:spPr>
        <p:txBody>
          <a:bodyPr wrap="square" rtlCol="0">
            <a:spAutoFit/>
          </a:bodyPr>
          <a:lstStyle/>
          <a:p>
            <a:r>
              <a:rPr lang="pt-BR" smtClean="0"/>
              <a:t>@ginoterentimjr</a:t>
            </a:r>
            <a:endParaRPr lang="pt-BR" dirty="0"/>
          </a:p>
        </p:txBody>
      </p:sp>
      <p:pic>
        <p:nvPicPr>
          <p:cNvPr id="18" name="Imagem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515" y="2109227"/>
            <a:ext cx="753264" cy="314111"/>
          </a:xfrm>
          <a:prstGeom prst="rect">
            <a:avLst/>
          </a:prstGeom>
        </p:spPr>
      </p:pic>
      <p:sp>
        <p:nvSpPr>
          <p:cNvPr id="19" name="CaixaDeTexto 18"/>
          <p:cNvSpPr txBox="1"/>
          <p:nvPr/>
        </p:nvSpPr>
        <p:spPr>
          <a:xfrm>
            <a:off x="7875623" y="2075577"/>
            <a:ext cx="4692334" cy="369332"/>
          </a:xfrm>
          <a:prstGeom prst="rect">
            <a:avLst/>
          </a:prstGeom>
          <a:noFill/>
        </p:spPr>
        <p:txBody>
          <a:bodyPr wrap="square" rtlCol="0">
            <a:spAutoFit/>
          </a:bodyPr>
          <a:lstStyle/>
          <a:p>
            <a:r>
              <a:rPr lang="pt-BR" dirty="0" smtClean="0"/>
              <a:t>https</a:t>
            </a:r>
            <a:r>
              <a:rPr lang="pt-BR" dirty="0"/>
              <a:t>://bit.ly/2z4OD4z</a:t>
            </a:r>
          </a:p>
        </p:txBody>
      </p:sp>
      <p:pic>
        <p:nvPicPr>
          <p:cNvPr id="20" name="Imagem 19"/>
          <p:cNvPicPr>
            <a:picLocks noChangeAspect="1"/>
          </p:cNvPicPr>
          <p:nvPr/>
        </p:nvPicPr>
        <p:blipFill rotWithShape="1">
          <a:blip r:embed="rId6">
            <a:extLst>
              <a:ext uri="{28A0092B-C50C-407E-A947-70E740481C1C}">
                <a14:useLocalDpi xmlns:a14="http://schemas.microsoft.com/office/drawing/2010/main" val="0"/>
              </a:ext>
            </a:extLst>
          </a:blip>
          <a:srcRect l="76553"/>
          <a:stretch/>
        </p:blipFill>
        <p:spPr>
          <a:xfrm>
            <a:off x="10730753" y="51305"/>
            <a:ext cx="3031217" cy="6496702"/>
          </a:xfrm>
          <a:prstGeom prst="rect">
            <a:avLst/>
          </a:prstGeom>
        </p:spPr>
      </p:pic>
    </p:spTree>
    <p:extLst>
      <p:ext uri="{BB962C8B-B14F-4D97-AF65-F5344CB8AC3E}">
        <p14:creationId xmlns:p14="http://schemas.microsoft.com/office/powerpoint/2010/main" val="4079692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t>5</a:t>
            </a:fld>
            <a:endParaRPr lang="pt-BR"/>
          </a:p>
        </p:txBody>
      </p:sp>
      <p:sp>
        <p:nvSpPr>
          <p:cNvPr id="2" name="Título 1"/>
          <p:cNvSpPr>
            <a:spLocks noGrp="1"/>
          </p:cNvSpPr>
          <p:nvPr>
            <p:ph type="title" idx="4294967295"/>
          </p:nvPr>
        </p:nvSpPr>
        <p:spPr>
          <a:xfrm>
            <a:off x="0" y="701675"/>
            <a:ext cx="11029950" cy="1014413"/>
          </a:xfrm>
        </p:spPr>
        <p:txBody>
          <a:bodyPr>
            <a:normAutofit/>
          </a:bodyPr>
          <a:lstStyle/>
          <a:p>
            <a:r>
              <a:rPr lang="pt-BR" dirty="0" smtClean="0"/>
              <a:t>Eugene e o poder do hábito</a:t>
            </a:r>
            <a:endParaRPr lang="pt-BR" dirty="0"/>
          </a:p>
        </p:txBody>
      </p:sp>
      <p:pic>
        <p:nvPicPr>
          <p:cNvPr id="5" name="Espaço Reservado para Conteúdo 4"/>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40049"/>
          <a:stretch/>
        </p:blipFill>
        <p:spPr>
          <a:xfrm>
            <a:off x="-8099" y="869786"/>
            <a:ext cx="12200100" cy="5988214"/>
          </a:xfrm>
          <a:solidFill>
            <a:schemeClr val="bg1"/>
          </a:solidFill>
        </p:spPr>
      </p:pic>
      <p:sp>
        <p:nvSpPr>
          <p:cNvPr id="6" name="Retângulo 5"/>
          <p:cNvSpPr/>
          <p:nvPr/>
        </p:nvSpPr>
        <p:spPr>
          <a:xfrm>
            <a:off x="1" y="0"/>
            <a:ext cx="12192000" cy="923330"/>
          </a:xfrm>
          <a:prstGeom prst="rect">
            <a:avLst/>
          </a:prstGeom>
          <a:gradFill>
            <a:gsLst>
              <a:gs pos="0">
                <a:srgbClr val="221B06"/>
              </a:gs>
              <a:gs pos="100000">
                <a:srgbClr val="745C2E"/>
              </a:gs>
            </a:gsLst>
            <a:lin ang="16200000" scaled="1"/>
          </a:gradFill>
          <a:effectLst/>
        </p:spPr>
        <p:txBody>
          <a:bodyPr wrap="square" lIns="91440" tIns="45720" rIns="91440" bIns="45720">
            <a:spAutoFit/>
            <a:scene3d>
              <a:camera prst="perspectiveAbove"/>
              <a:lightRig rig="flood" dir="t"/>
            </a:scene3d>
            <a:sp3d extrusionH="57150" prstMaterial="metal">
              <a:extrusionClr>
                <a:schemeClr val="bg1"/>
              </a:extrusionClr>
            </a:sp3d>
          </a:bodyPr>
          <a:lstStyle/>
          <a:p>
            <a:pPr algn="ctr"/>
            <a:r>
              <a:rPr lang="pt-BR" sz="5400" dirty="0">
                <a:ln>
                  <a:solidFill>
                    <a:schemeClr val="bg1"/>
                  </a:solidFill>
                </a:ln>
                <a:solidFill>
                  <a:schemeClr val="bg1"/>
                </a:solidFill>
              </a:rPr>
              <a:t>Eugene e o poder do hábito</a:t>
            </a:r>
            <a:endParaRPr lang="pt-BR" sz="5400" b="1" cap="none" spc="0" dirty="0">
              <a:ln>
                <a:solidFill>
                  <a:schemeClr val="bg1"/>
                </a:solidFill>
              </a:ln>
              <a:solidFill>
                <a:schemeClr val="bg1"/>
              </a:soli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2243018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6EDB6F0F-9382-4357-A3D9-991CC8B397EF}" type="slidenum">
              <a:rPr lang="pt-BR" smtClean="0"/>
              <a:t>6</a:t>
            </a:fld>
            <a:endParaRPr lang="pt-BR"/>
          </a:p>
        </p:txBody>
      </p:sp>
      <p:sp>
        <p:nvSpPr>
          <p:cNvPr id="2" name="Título 1"/>
          <p:cNvSpPr>
            <a:spLocks noGrp="1"/>
          </p:cNvSpPr>
          <p:nvPr>
            <p:ph type="title" idx="4294967295"/>
          </p:nvPr>
        </p:nvSpPr>
        <p:spPr>
          <a:xfrm>
            <a:off x="2900363" y="365125"/>
            <a:ext cx="9291637" cy="525463"/>
          </a:xfrm>
        </p:spPr>
        <p:txBody>
          <a:bodyPr>
            <a:normAutofit fontScale="90000"/>
          </a:bodyPr>
          <a:lstStyle/>
          <a:p>
            <a:r>
              <a:rPr lang="pt-BR" dirty="0" smtClean="0"/>
              <a:t>Como lidamos com as “decisões invisíveis” na cultura organizacional?</a:t>
            </a:r>
            <a:endParaRPr lang="pt-BR" dirty="0"/>
          </a:p>
        </p:txBody>
      </p:sp>
      <p:sp>
        <p:nvSpPr>
          <p:cNvPr id="6" name="Retângulo 5"/>
          <p:cNvSpPr/>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pic>
        <p:nvPicPr>
          <p:cNvPr id="7" name="Espaço Reservado para Conteúdo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7802" y="1714009"/>
            <a:ext cx="5116395" cy="5103545"/>
          </a:xfrm>
          <a:prstGeom prst="rect">
            <a:avLst/>
          </a:prstGeom>
        </p:spPr>
      </p:pic>
      <p:sp>
        <p:nvSpPr>
          <p:cNvPr id="8" name="Retângulo 7"/>
          <p:cNvSpPr/>
          <p:nvPr/>
        </p:nvSpPr>
        <p:spPr>
          <a:xfrm>
            <a:off x="1" y="0"/>
            <a:ext cx="12192000" cy="1569660"/>
          </a:xfrm>
          <a:prstGeom prst="rect">
            <a:avLst/>
          </a:prstGeom>
          <a:gradFill>
            <a:gsLst>
              <a:gs pos="0">
                <a:srgbClr val="EF4706"/>
              </a:gs>
              <a:gs pos="100000">
                <a:srgbClr val="F58222"/>
              </a:gs>
            </a:gsLst>
            <a:lin ang="16200000" scaled="1"/>
          </a:gradFill>
          <a:effectLst/>
        </p:spPr>
        <p:txBody>
          <a:bodyPr wrap="square" lIns="91440" tIns="45720" rIns="91440" bIns="45720">
            <a:spAutoFit/>
            <a:scene3d>
              <a:camera prst="perspectiveAbove"/>
              <a:lightRig rig="flood" dir="t"/>
            </a:scene3d>
            <a:sp3d extrusionH="57150" prstMaterial="metal">
              <a:extrusionClr>
                <a:schemeClr val="bg1"/>
              </a:extrusionClr>
            </a:sp3d>
          </a:bodyPr>
          <a:lstStyle/>
          <a:p>
            <a:pPr algn="ctr"/>
            <a:r>
              <a:rPr lang="pt-BR" sz="4800" dirty="0"/>
              <a:t>Como lidamos com as “decisões invisíveis” na cultura organizacional?</a:t>
            </a:r>
            <a:endParaRPr lang="pt-BR" sz="4800" b="1" cap="none" spc="0" dirty="0">
              <a:ln>
                <a:solidFill>
                  <a:schemeClr val="bg1"/>
                </a:solidFill>
              </a:ln>
              <a:solidFill>
                <a:schemeClr val="bg1"/>
              </a:solidFill>
              <a:effectLst>
                <a:outerShdw blurRad="50800" dist="38100" dir="2700000" algn="tl" rotWithShape="0">
                  <a:prstClr val="black">
                    <a:alpha val="40000"/>
                  </a:prstClr>
                </a:outerShdw>
                <a:reflection blurRad="6350" stA="53000" endA="300" endPos="35500" dir="5400000" sy="-90000" algn="bl" rotWithShape="0"/>
              </a:effectLst>
            </a:endParaRPr>
          </a:p>
        </p:txBody>
      </p:sp>
    </p:spTree>
    <p:extLst>
      <p:ext uri="{BB962C8B-B14F-4D97-AF65-F5344CB8AC3E}">
        <p14:creationId xmlns:p14="http://schemas.microsoft.com/office/powerpoint/2010/main" val="3905521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12191999" cy="6857999"/>
          </a:xfrm>
          <a:prstGeom prst="rect">
            <a:avLst/>
          </a:prstGeom>
          <a:gradFill flip="none" rotWithShape="1">
            <a:gsLst>
              <a:gs pos="8850">
                <a:schemeClr val="bg2">
                  <a:lumMod val="25000"/>
                </a:schemeClr>
              </a:gs>
              <a:gs pos="36000">
                <a:schemeClr val="tx2">
                  <a:lumMod val="75000"/>
                </a:schemeClr>
              </a:gs>
              <a:gs pos="100000">
                <a:schemeClr val="tx1"/>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350" h="38100" prst="relaxedInset"/>
            </a:sp3d>
          </a:bodyPr>
          <a:lstStyle/>
          <a:p>
            <a:pPr algn="ctr" defTabSz="457189"/>
            <a:r>
              <a:rPr lang="pt-BR" sz="44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“O analfabeto do século XXI não será aquele que não consegue ler e escrever, mas aquele que não consegue aprender, desaprender, e reaprender.”</a:t>
            </a:r>
          </a:p>
        </p:txBody>
      </p:sp>
      <p:sp>
        <p:nvSpPr>
          <p:cNvPr id="6" name="Retângulo 5"/>
          <p:cNvSpPr/>
          <p:nvPr/>
        </p:nvSpPr>
        <p:spPr>
          <a:xfrm>
            <a:off x="9401347" y="4967149"/>
            <a:ext cx="2399439" cy="584775"/>
          </a:xfrm>
          <a:prstGeom prst="rect">
            <a:avLst/>
          </a:prstGeom>
        </p:spPr>
        <p:txBody>
          <a:bodyPr wrap="none">
            <a:spAutoFit/>
          </a:bodyPr>
          <a:lstStyle/>
          <a:p>
            <a:pPr defTabSz="457189"/>
            <a:r>
              <a:rPr lang="pt-BR" sz="32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(Alvin </a:t>
            </a:r>
            <a:r>
              <a:rPr lang="pt-BR" sz="3200" b="1" dirty="0" err="1">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Toffler</a:t>
            </a:r>
            <a:r>
              <a:rPr lang="pt-BR" sz="32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t>
            </a:r>
            <a:r>
              <a:rPr lang="pt-BR" b="1" dirty="0">
                <a:solidFill>
                  <a:prstClr val="black"/>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 </a:t>
            </a:r>
            <a:endParaRPr lang="pt-BR" dirty="0">
              <a:solidFill>
                <a:prstClr val="black"/>
              </a:solidFill>
              <a:latin typeface="Gill Sans MT" panose="020B0502020104020203"/>
            </a:endParaRPr>
          </a:p>
        </p:txBody>
      </p:sp>
    </p:spTree>
    <p:extLst>
      <p:ext uri="{BB962C8B-B14F-4D97-AF65-F5344CB8AC3E}">
        <p14:creationId xmlns:p14="http://schemas.microsoft.com/office/powerpoint/2010/main" val="6725776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12191999" cy="6857999"/>
          </a:xfrm>
          <a:prstGeom prst="rect">
            <a:avLst/>
          </a:prstGeom>
          <a:gradFill flip="none" rotWithShape="1">
            <a:gsLst>
              <a:gs pos="8850">
                <a:schemeClr val="bg2">
                  <a:lumMod val="25000"/>
                </a:schemeClr>
              </a:gs>
              <a:gs pos="36000">
                <a:schemeClr val="tx2">
                  <a:lumMod val="75000"/>
                </a:schemeClr>
              </a:gs>
              <a:gs pos="100000">
                <a:schemeClr val="tx1"/>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350" h="38100" prst="relaxedInset"/>
            </a:sp3d>
          </a:bodyPr>
          <a:lstStyle/>
          <a:p>
            <a:pPr algn="ctr" defTabSz="457189"/>
            <a:r>
              <a:rPr lang="pt-BR" sz="44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“O analfabeto do século XXI não será aquele que não consegue ler e escrever, mas aquele que não consegue </a:t>
            </a:r>
            <a:r>
              <a:rPr lang="pt-BR" sz="4400" b="1" dirty="0">
                <a:solidFill>
                  <a:srgbClr val="92D050"/>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aprender</a:t>
            </a:r>
            <a:r>
              <a:rPr lang="pt-BR" sz="44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 desaprender, e reaprender.”</a:t>
            </a:r>
          </a:p>
        </p:txBody>
      </p:sp>
      <p:sp>
        <p:nvSpPr>
          <p:cNvPr id="6" name="Retângulo 5"/>
          <p:cNvSpPr/>
          <p:nvPr/>
        </p:nvSpPr>
        <p:spPr>
          <a:xfrm>
            <a:off x="9401347" y="4967149"/>
            <a:ext cx="2399439" cy="584775"/>
          </a:xfrm>
          <a:prstGeom prst="rect">
            <a:avLst/>
          </a:prstGeom>
        </p:spPr>
        <p:txBody>
          <a:bodyPr wrap="none">
            <a:spAutoFit/>
          </a:bodyPr>
          <a:lstStyle/>
          <a:p>
            <a:pPr defTabSz="457189"/>
            <a:r>
              <a:rPr lang="pt-BR" sz="32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(Alvin </a:t>
            </a:r>
            <a:r>
              <a:rPr lang="pt-BR" sz="3200" b="1" dirty="0" err="1">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Toffler</a:t>
            </a:r>
            <a:r>
              <a:rPr lang="pt-BR" sz="32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t>
            </a:r>
            <a:r>
              <a:rPr lang="pt-BR" b="1" dirty="0">
                <a:solidFill>
                  <a:prstClr val="black"/>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 </a:t>
            </a:r>
            <a:endParaRPr lang="pt-BR" dirty="0">
              <a:solidFill>
                <a:prstClr val="black"/>
              </a:solidFill>
              <a:latin typeface="Gill Sans MT" panose="020B0502020104020203"/>
            </a:endParaRPr>
          </a:p>
        </p:txBody>
      </p:sp>
    </p:spTree>
    <p:extLst>
      <p:ext uri="{BB962C8B-B14F-4D97-AF65-F5344CB8AC3E}">
        <p14:creationId xmlns:p14="http://schemas.microsoft.com/office/powerpoint/2010/main" val="315958256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12191999" cy="6857999"/>
          </a:xfrm>
          <a:prstGeom prst="rect">
            <a:avLst/>
          </a:prstGeom>
          <a:gradFill flip="none" rotWithShape="1">
            <a:gsLst>
              <a:gs pos="8850">
                <a:schemeClr val="bg2">
                  <a:lumMod val="25000"/>
                </a:schemeClr>
              </a:gs>
              <a:gs pos="36000">
                <a:schemeClr val="tx2">
                  <a:lumMod val="75000"/>
                </a:schemeClr>
              </a:gs>
              <a:gs pos="100000">
                <a:schemeClr val="tx1"/>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350" h="38100" prst="relaxedInset"/>
            </a:sp3d>
          </a:bodyPr>
          <a:lstStyle/>
          <a:p>
            <a:pPr algn="ctr" defTabSz="457189"/>
            <a:r>
              <a:rPr lang="pt-BR" sz="44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“O analfabeto do século XXI não será aquele que não consegue ler e escrever, mas aquele que não consegue </a:t>
            </a:r>
            <a:r>
              <a:rPr lang="pt-BR" sz="4400" b="1" dirty="0">
                <a:solidFill>
                  <a:srgbClr val="92D050"/>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aprender</a:t>
            </a:r>
            <a:r>
              <a:rPr lang="pt-BR" sz="44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 </a:t>
            </a:r>
            <a:r>
              <a:rPr lang="pt-BR" sz="4400" b="1" dirty="0">
                <a:solidFill>
                  <a:srgbClr val="FF0000"/>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desaprender</a:t>
            </a:r>
            <a:r>
              <a:rPr lang="pt-BR" sz="44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 e reaprender.”</a:t>
            </a:r>
          </a:p>
        </p:txBody>
      </p:sp>
      <p:sp>
        <p:nvSpPr>
          <p:cNvPr id="6" name="Retângulo 5"/>
          <p:cNvSpPr/>
          <p:nvPr/>
        </p:nvSpPr>
        <p:spPr>
          <a:xfrm>
            <a:off x="9401347" y="4967149"/>
            <a:ext cx="2399439" cy="584775"/>
          </a:xfrm>
          <a:prstGeom prst="rect">
            <a:avLst/>
          </a:prstGeom>
        </p:spPr>
        <p:txBody>
          <a:bodyPr wrap="none">
            <a:spAutoFit/>
          </a:bodyPr>
          <a:lstStyle/>
          <a:p>
            <a:pPr defTabSz="457189"/>
            <a:r>
              <a:rPr lang="pt-BR" sz="32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(Alvin </a:t>
            </a:r>
            <a:r>
              <a:rPr lang="pt-BR" sz="3200" b="1" dirty="0" err="1">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Toffler</a:t>
            </a:r>
            <a:r>
              <a:rPr lang="pt-BR" sz="3200" b="1" dirty="0">
                <a:solidFill>
                  <a:prstClr val="white"/>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a:t>
            </a:r>
            <a:r>
              <a:rPr lang="pt-BR" b="1" dirty="0">
                <a:solidFill>
                  <a:prstClr val="black"/>
                </a:solidFill>
                <a:effectLst>
                  <a:outerShdw blurRad="50800" dist="38100" dir="2700000" algn="tl" rotWithShape="0">
                    <a:prstClr val="black">
                      <a:alpha val="40000"/>
                    </a:prstClr>
                  </a:outerShdw>
                </a:effectLst>
                <a:latin typeface="Arial Narrow" panose="020B0606020202030204" pitchFamily="34" charset="0"/>
                <a:cs typeface="Arial" panose="020B0604020202020204" pitchFamily="34" charset="0"/>
              </a:rPr>
              <a:t> </a:t>
            </a:r>
            <a:endParaRPr lang="pt-BR" dirty="0">
              <a:solidFill>
                <a:prstClr val="black"/>
              </a:solidFill>
              <a:latin typeface="Gill Sans MT" panose="020B0502020104020203"/>
            </a:endParaRPr>
          </a:p>
        </p:txBody>
      </p:sp>
    </p:spTree>
    <p:extLst>
      <p:ext uri="{BB962C8B-B14F-4D97-AF65-F5344CB8AC3E}">
        <p14:creationId xmlns:p14="http://schemas.microsoft.com/office/powerpoint/2010/main" val="361889401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theme/theme1.xml><?xml version="1.0" encoding="utf-8"?>
<a:theme xmlns:a="http://schemas.openxmlformats.org/drawingml/2006/main" name="Dividendo">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ividendo">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themeOverride>
</file>

<file path=docProps/app.xml><?xml version="1.0" encoding="utf-8"?>
<Properties xmlns="http://schemas.openxmlformats.org/officeDocument/2006/extended-properties" xmlns:vt="http://schemas.openxmlformats.org/officeDocument/2006/docPropsVTypes">
  <Template/>
  <TotalTime>17887</TotalTime>
  <Words>1579</Words>
  <Application>Microsoft Office PowerPoint</Application>
  <PresentationFormat>Widescreen</PresentationFormat>
  <Paragraphs>180</Paragraphs>
  <Slides>41</Slides>
  <Notes>13</Notes>
  <HiddenSlides>0</HiddenSlides>
  <MMClips>0</MMClips>
  <ScaleCrop>false</ScaleCrop>
  <HeadingPairs>
    <vt:vector size="6" baseType="variant">
      <vt:variant>
        <vt:lpstr>Fontes usadas</vt:lpstr>
      </vt:variant>
      <vt:variant>
        <vt:i4>13</vt:i4>
      </vt:variant>
      <vt:variant>
        <vt:lpstr>Tema</vt:lpstr>
      </vt:variant>
      <vt:variant>
        <vt:i4>3</vt:i4>
      </vt:variant>
      <vt:variant>
        <vt:lpstr>Títulos de slides</vt:lpstr>
      </vt:variant>
      <vt:variant>
        <vt:i4>41</vt:i4>
      </vt:variant>
    </vt:vector>
  </HeadingPairs>
  <TitlesOfParts>
    <vt:vector size="57" baseType="lpstr">
      <vt:lpstr>ＭＳ Ｐゴシック</vt:lpstr>
      <vt:lpstr>Algerian</vt:lpstr>
      <vt:lpstr>Allura</vt:lpstr>
      <vt:lpstr>Arial</vt:lpstr>
      <vt:lpstr>Arial Black</vt:lpstr>
      <vt:lpstr>Arial Narrow</vt:lpstr>
      <vt:lpstr>Calibri</vt:lpstr>
      <vt:lpstr>Chiller</vt:lpstr>
      <vt:lpstr>Gill Sans MT</vt:lpstr>
      <vt:lpstr>Permanent Marker</vt:lpstr>
      <vt:lpstr>Raleway</vt:lpstr>
      <vt:lpstr>Trebuchet MS</vt:lpstr>
      <vt:lpstr>Wingdings 2</vt:lpstr>
      <vt:lpstr>Dividendo</vt:lpstr>
      <vt:lpstr>Office Theme</vt:lpstr>
      <vt:lpstr>1_Dividendo</vt:lpstr>
      <vt:lpstr>Apresentação do PowerPoint</vt:lpstr>
      <vt:lpstr>Apresentação do PowerPoint</vt:lpstr>
      <vt:lpstr>Apresentação do PowerPoint</vt:lpstr>
      <vt:lpstr>Apresentação do PowerPoint</vt:lpstr>
      <vt:lpstr>Eugene e o poder do hábito</vt:lpstr>
      <vt:lpstr>Como lidamos com as “decisões invisíveis” na cultura organizacional?</vt:lpstr>
      <vt:lpstr>Apresentação do PowerPoint</vt:lpstr>
      <vt:lpstr>Apresentação do PowerPoint</vt:lpstr>
      <vt:lpstr>Apresentação do PowerPoint</vt:lpstr>
      <vt:lpstr>Apresentação do PowerPoint</vt:lpstr>
      <vt:lpstr>Apresentação do PowerPoint</vt:lpstr>
      <vt:lpstr>Maratona x Sprint</vt:lpstr>
      <vt:lpstr>A cultura é cultivada, e possui raízes fortes.</vt:lpstr>
      <vt:lpstr>Apresentação do PowerPoint</vt:lpstr>
      <vt:lpstr>Apresentação do PowerPoint</vt:lpstr>
      <vt:lpstr>Apresentação do PowerPoint</vt:lpstr>
      <vt:lpstr>Por que as startups morrem?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1001 dias na vida de um peru de Natal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CO+LABOR+AÇÃO</vt:lpstr>
      <vt:lpstr>CO+LABOR+AÇÃO</vt:lpstr>
      <vt:lpstr>CO+LABOR+AÇÃO</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JOGOS</dc:title>
  <dc:creator>Gino Terentim Junior - LUMIX</dc:creator>
  <cp:lastModifiedBy>Gino Terentim Junior</cp:lastModifiedBy>
  <cp:revision>746</cp:revision>
  <dcterms:created xsi:type="dcterms:W3CDTF">2016-10-10T01:11:57Z</dcterms:created>
  <dcterms:modified xsi:type="dcterms:W3CDTF">2018-11-27T10:48:59Z</dcterms:modified>
</cp:coreProperties>
</file>