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76" r:id="rId15"/>
    <p:sldId id="268" r:id="rId16"/>
    <p:sldId id="269" r:id="rId17"/>
    <p:sldId id="272" r:id="rId18"/>
    <p:sldId id="273" r:id="rId19"/>
    <p:sldId id="270" r:id="rId20"/>
    <p:sldId id="271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ALAN CARLOS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arlosalan.consul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75F80-EBAE-482E-8F23-D6F5A3563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GESTÃO ESTRATÉGICA EM CAMPANHAS E MANDATOS DO FUTURO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A7D127-7BDC-4186-91A8-EFEE7276F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219" y="6052781"/>
            <a:ext cx="9440034" cy="1049867"/>
          </a:xfrm>
        </p:spPr>
        <p:txBody>
          <a:bodyPr>
            <a:normAutofit/>
          </a:bodyPr>
          <a:lstStyle/>
          <a:p>
            <a:r>
              <a:rPr lang="pt-BR" sz="2400" b="1" dirty="0"/>
              <a:t>ALAN CARLOS</a:t>
            </a:r>
          </a:p>
        </p:txBody>
      </p:sp>
    </p:spTree>
    <p:extLst>
      <p:ext uri="{BB962C8B-B14F-4D97-AF65-F5344CB8AC3E}">
        <p14:creationId xmlns:p14="http://schemas.microsoft.com/office/powerpoint/2010/main" val="24902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643C7B01-F20D-4277-A825-0D22BDF8078A}"/>
              </a:ext>
            </a:extLst>
          </p:cNvPr>
          <p:cNvSpPr txBox="1">
            <a:spLocks/>
          </p:cNvSpPr>
          <p:nvPr/>
        </p:nvSpPr>
        <p:spPr>
          <a:xfrm>
            <a:off x="929838" y="2835082"/>
            <a:ext cx="10353762" cy="15648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Campanhas Eleitorais 2018</a:t>
            </a:r>
          </a:p>
          <a:p>
            <a:pPr marL="36900" indent="0" algn="ctr">
              <a:buFont typeface="Wingdings 2" charset="2"/>
              <a:buNone/>
            </a:pPr>
            <a:r>
              <a:rPr lang="pt-BR" sz="4000" dirty="0"/>
              <a:t>Recurso Financeiro x Inovação e Criatividade</a:t>
            </a:r>
          </a:p>
        </p:txBody>
      </p:sp>
    </p:spTree>
    <p:extLst>
      <p:ext uri="{BB962C8B-B14F-4D97-AF65-F5344CB8AC3E}">
        <p14:creationId xmlns:p14="http://schemas.microsoft.com/office/powerpoint/2010/main" val="23097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1099959" y="32579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Parlamentar</a:t>
            </a:r>
          </a:p>
        </p:txBody>
      </p:sp>
      <p:sp>
        <p:nvSpPr>
          <p:cNvPr id="5" name="Espaço Reservado para Conteúdo 4">
            <a:extLst/>
          </p:cNvPr>
          <p:cNvSpPr txBox="1">
            <a:spLocks/>
          </p:cNvSpPr>
          <p:nvPr/>
        </p:nvSpPr>
        <p:spPr>
          <a:xfrm>
            <a:off x="0" y="1714823"/>
            <a:ext cx="5624624" cy="7444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Deputados Federais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84768"/>
              </p:ext>
            </p:extLst>
          </p:nvPr>
        </p:nvGraphicFramePr>
        <p:xfrm>
          <a:off x="230934" y="2459239"/>
          <a:ext cx="5393690" cy="136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008">
                  <a:extLst>
                    <a:ext uri="{9D8B030D-6E8A-4147-A177-3AD203B41FA5}">
                      <a16:colId xmlns:a16="http://schemas.microsoft.com/office/drawing/2014/main" val="281516313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706547857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199706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PARTIDO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BANCADA 2014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BANCADA 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296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93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PSL (BOLSONARO)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94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MDB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074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PSDB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360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PMN/PRP/PTC/NOVO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TINHAM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516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8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660403"/>
                  </a:ext>
                </a:extLst>
              </a:tr>
            </a:tbl>
          </a:graphicData>
        </a:graphic>
      </p:graphicFrame>
      <p:sp>
        <p:nvSpPr>
          <p:cNvPr id="7" name="Espaço Reservado para Conteúdo 4">
            <a:extLst/>
          </p:cNvPr>
          <p:cNvSpPr txBox="1">
            <a:spLocks/>
          </p:cNvSpPr>
          <p:nvPr/>
        </p:nvSpPr>
        <p:spPr>
          <a:xfrm>
            <a:off x="115467" y="3894343"/>
            <a:ext cx="5624624" cy="75208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de 43%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61488"/>
              </p:ext>
            </p:extLst>
          </p:nvPr>
        </p:nvGraphicFramePr>
        <p:xfrm>
          <a:off x="6392773" y="2459236"/>
          <a:ext cx="5558223" cy="116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523">
                  <a:extLst>
                    <a:ext uri="{9D8B030D-6E8A-4147-A177-3AD203B41FA5}">
                      <a16:colId xmlns:a16="http://schemas.microsoft.com/office/drawing/2014/main" val="2974722516"/>
                    </a:ext>
                  </a:extLst>
                </a:gridCol>
                <a:gridCol w="1852523">
                  <a:extLst>
                    <a:ext uri="{9D8B030D-6E8A-4147-A177-3AD203B41FA5}">
                      <a16:colId xmlns:a16="http://schemas.microsoft.com/office/drawing/2014/main" val="232140720"/>
                    </a:ext>
                  </a:extLst>
                </a:gridCol>
                <a:gridCol w="1853177">
                  <a:extLst>
                    <a:ext uri="{9D8B030D-6E8A-4147-A177-3AD203B41FA5}">
                      <a16:colId xmlns:a16="http://schemas.microsoft.com/office/drawing/2014/main" val="1295657681"/>
                    </a:ext>
                  </a:extLst>
                </a:gridCol>
              </a:tblGrid>
              <a:tr h="233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PARTIDO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BANCADA 2014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BANCADA 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533401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MDB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951573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PSDB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168523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PT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275972"/>
                  </a:ext>
                </a:extLst>
              </a:tr>
              <a:tr h="233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PSL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NÃO TINHAM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39868"/>
                  </a:ext>
                </a:extLst>
              </a:tr>
            </a:tbl>
          </a:graphicData>
        </a:graphic>
      </p:graphicFrame>
      <p:sp>
        <p:nvSpPr>
          <p:cNvPr id="9" name="Espaço Reservado para Conteúdo 4">
            <a:extLst/>
          </p:cNvPr>
          <p:cNvSpPr txBox="1">
            <a:spLocks/>
          </p:cNvSpPr>
          <p:nvPr/>
        </p:nvSpPr>
        <p:spPr>
          <a:xfrm>
            <a:off x="6451909" y="1633307"/>
            <a:ext cx="5624624" cy="7444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Senadores</a:t>
            </a:r>
          </a:p>
        </p:txBody>
      </p:sp>
      <p:sp>
        <p:nvSpPr>
          <p:cNvPr id="10" name="Espaço Reservado para Conteúdo 4">
            <a:extLst/>
          </p:cNvPr>
          <p:cNvSpPr txBox="1">
            <a:spLocks/>
          </p:cNvSpPr>
          <p:nvPr/>
        </p:nvSpPr>
        <p:spPr>
          <a:xfrm>
            <a:off x="6567376" y="3812827"/>
            <a:ext cx="5624624" cy="75208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de 85%</a:t>
            </a:r>
          </a:p>
        </p:txBody>
      </p:sp>
    </p:spTree>
    <p:extLst>
      <p:ext uri="{BB962C8B-B14F-4D97-AF65-F5344CB8AC3E}">
        <p14:creationId xmlns:p14="http://schemas.microsoft.com/office/powerpoint/2010/main" val="173171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1099959" y="32579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Parlamentar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41" y="1190847"/>
            <a:ext cx="8879219" cy="52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394" y="1190847"/>
            <a:ext cx="5416791" cy="5432402"/>
          </a:xfrm>
        </p:spPr>
      </p:pic>
      <p:sp>
        <p:nvSpPr>
          <p:cNvPr id="5" name="Espaço Reservado para Conteúdo 4">
            <a:extLst/>
          </p:cNvPr>
          <p:cNvSpPr txBox="1">
            <a:spLocks/>
          </p:cNvSpPr>
          <p:nvPr/>
        </p:nvSpPr>
        <p:spPr>
          <a:xfrm>
            <a:off x="1099959" y="32579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Parlamentar</a:t>
            </a:r>
          </a:p>
        </p:txBody>
      </p:sp>
    </p:spTree>
    <p:extLst>
      <p:ext uri="{BB962C8B-B14F-4D97-AF65-F5344CB8AC3E}">
        <p14:creationId xmlns:p14="http://schemas.microsoft.com/office/powerpoint/2010/main" val="238523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1099959" y="32579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Renovação Parlamentar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24" y="1041212"/>
            <a:ext cx="7325832" cy="51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866049" y="2700914"/>
            <a:ext cx="10353762" cy="19627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Como fortalecer e ampliar a relação com o eleitorado em um cenário cada vez mais complexo?</a:t>
            </a:r>
          </a:p>
        </p:txBody>
      </p:sp>
    </p:spTree>
    <p:extLst>
      <p:ext uri="{BB962C8B-B14F-4D97-AF65-F5344CB8AC3E}">
        <p14:creationId xmlns:p14="http://schemas.microsoft.com/office/powerpoint/2010/main" val="65177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967612" y="2671952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5400" dirty="0"/>
              <a:t>Represente uma causa!</a:t>
            </a:r>
          </a:p>
        </p:txBody>
      </p:sp>
    </p:spTree>
    <p:extLst>
      <p:ext uri="{BB962C8B-B14F-4D97-AF65-F5344CB8AC3E}">
        <p14:creationId xmlns:p14="http://schemas.microsoft.com/office/powerpoint/2010/main" val="68060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919486" y="855183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Qual a sua causa, como parlamentar ?</a:t>
            </a:r>
          </a:p>
        </p:txBody>
      </p:sp>
      <p:sp>
        <p:nvSpPr>
          <p:cNvPr id="5" name="Espaço Reservado para Conteúdo 4">
            <a:extLst/>
          </p:cNvPr>
          <p:cNvSpPr txBox="1">
            <a:spLocks/>
          </p:cNvSpPr>
          <p:nvPr/>
        </p:nvSpPr>
        <p:spPr>
          <a:xfrm>
            <a:off x="919486" y="2126519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Seu eleitor conhece essa causa ?</a:t>
            </a:r>
          </a:p>
        </p:txBody>
      </p:sp>
      <p:sp>
        <p:nvSpPr>
          <p:cNvPr id="6" name="Espaço Reservado para Conteúdo 4">
            <a:extLst/>
          </p:cNvPr>
          <p:cNvSpPr txBox="1">
            <a:spLocks/>
          </p:cNvSpPr>
          <p:nvPr/>
        </p:nvSpPr>
        <p:spPr>
          <a:xfrm>
            <a:off x="1023760" y="3397855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O quanto ela contribuiu para sua eleição?</a:t>
            </a:r>
          </a:p>
        </p:txBody>
      </p:sp>
    </p:spTree>
    <p:extLst>
      <p:ext uri="{BB962C8B-B14F-4D97-AF65-F5344CB8AC3E}">
        <p14:creationId xmlns:p14="http://schemas.microsoft.com/office/powerpoint/2010/main" val="196856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967612" y="1888958"/>
            <a:ext cx="10353762" cy="164804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Qual o parlamentar conhece e representa efetivamente uma causa?</a:t>
            </a:r>
          </a:p>
        </p:txBody>
      </p:sp>
    </p:spTree>
    <p:extLst>
      <p:ext uri="{BB962C8B-B14F-4D97-AF65-F5344CB8AC3E}">
        <p14:creationId xmlns:p14="http://schemas.microsoft.com/office/powerpoint/2010/main" val="273263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437" y="1580050"/>
            <a:ext cx="7066022" cy="4628245"/>
          </a:xfrm>
        </p:spPr>
      </p:pic>
      <p:sp>
        <p:nvSpPr>
          <p:cNvPr id="7" name="Espaço Reservado para Conteúdo 4">
            <a:extLst/>
          </p:cNvPr>
          <p:cNvSpPr txBox="1">
            <a:spLocks/>
          </p:cNvSpPr>
          <p:nvPr/>
        </p:nvSpPr>
        <p:spPr>
          <a:xfrm>
            <a:off x="1099959" y="32579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Deputado Federal Eduardo Barbosa</a:t>
            </a:r>
          </a:p>
        </p:txBody>
      </p:sp>
    </p:spTree>
    <p:extLst>
      <p:ext uri="{BB962C8B-B14F-4D97-AF65-F5344CB8AC3E}">
        <p14:creationId xmlns:p14="http://schemas.microsoft.com/office/powerpoint/2010/main" val="321956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34CB8-B0E7-4CCB-9EC2-545860AC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56082"/>
            <a:ext cx="10353762" cy="970450"/>
          </a:xfrm>
        </p:spPr>
        <p:txBody>
          <a:bodyPr/>
          <a:lstStyle/>
          <a:p>
            <a:r>
              <a:rPr lang="pt-BR" b="1" dirty="0"/>
              <a:t>Opinião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948BDA-FE0C-4A66-BDE4-DA472136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121981"/>
            <a:ext cx="10353762" cy="1422567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pt-BR" sz="4000" dirty="0"/>
              <a:t>Pensamento médio da sociedade sobre determinado assunto e/ou indivíduo.</a:t>
            </a:r>
          </a:p>
        </p:txBody>
      </p:sp>
    </p:spTree>
    <p:extLst>
      <p:ext uri="{BB962C8B-B14F-4D97-AF65-F5344CB8AC3E}">
        <p14:creationId xmlns:p14="http://schemas.microsoft.com/office/powerpoint/2010/main" val="275781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05073"/>
              </p:ext>
            </p:extLst>
          </p:nvPr>
        </p:nvGraphicFramePr>
        <p:xfrm>
          <a:off x="913795" y="2117559"/>
          <a:ext cx="10353763" cy="3284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848">
                  <a:extLst>
                    <a:ext uri="{9D8B030D-6E8A-4147-A177-3AD203B41FA5}">
                      <a16:colId xmlns:a16="http://schemas.microsoft.com/office/drawing/2014/main" val="2566884167"/>
                    </a:ext>
                  </a:extLst>
                </a:gridCol>
                <a:gridCol w="3450848">
                  <a:extLst>
                    <a:ext uri="{9D8B030D-6E8A-4147-A177-3AD203B41FA5}">
                      <a16:colId xmlns:a16="http://schemas.microsoft.com/office/drawing/2014/main" val="2575658109"/>
                    </a:ext>
                  </a:extLst>
                </a:gridCol>
                <a:gridCol w="3452067">
                  <a:extLst>
                    <a:ext uri="{9D8B030D-6E8A-4147-A177-3AD203B41FA5}">
                      <a16:colId xmlns:a16="http://schemas.microsoft.com/office/drawing/2014/main" val="1295844073"/>
                    </a:ext>
                  </a:extLst>
                </a:gridCol>
              </a:tblGrid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ANO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VOTOS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POSIÇÃO 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161542680"/>
                  </a:ext>
                </a:extLst>
              </a:tr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105.969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20º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3627201127"/>
                  </a:ext>
                </a:extLst>
              </a:tr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130.453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16º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1021840194"/>
                  </a:ext>
                </a:extLst>
              </a:tr>
              <a:tr h="526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120.769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20º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2261875902"/>
                  </a:ext>
                </a:extLst>
              </a:tr>
              <a:tr h="605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123.450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14º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3999472116"/>
                  </a:ext>
                </a:extLst>
              </a:tr>
              <a:tr h="57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126.285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12</a:t>
                      </a:r>
                      <a:r>
                        <a:rPr lang="pt-BR" sz="1700" dirty="0">
                          <a:effectLst/>
                        </a:rPr>
                        <a:t>º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986" marR="99986" marT="0" marB="0"/>
                </a:tc>
                <a:extLst>
                  <a:ext uri="{0D108BD9-81ED-4DB2-BD59-A6C34878D82A}">
                    <a16:rowId xmlns:a16="http://schemas.microsoft.com/office/drawing/2014/main" val="2373658370"/>
                  </a:ext>
                </a:extLst>
              </a:tr>
            </a:tbl>
          </a:graphicData>
        </a:graphic>
      </p:graphicFrame>
      <p:sp>
        <p:nvSpPr>
          <p:cNvPr id="5" name="Espaço Reservado para Conteúdo 4">
            <a:extLst/>
          </p:cNvPr>
          <p:cNvSpPr txBox="1">
            <a:spLocks/>
          </p:cNvSpPr>
          <p:nvPr/>
        </p:nvSpPr>
        <p:spPr>
          <a:xfrm>
            <a:off x="913796" y="446110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Histórico de Votação</a:t>
            </a:r>
          </a:p>
        </p:txBody>
      </p:sp>
    </p:spTree>
    <p:extLst>
      <p:ext uri="{BB962C8B-B14F-4D97-AF65-F5344CB8AC3E}">
        <p14:creationId xmlns:p14="http://schemas.microsoft.com/office/powerpoint/2010/main" val="117256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631" y="4102769"/>
            <a:ext cx="4434754" cy="2494549"/>
          </a:xfrm>
        </p:spPr>
      </p:pic>
      <p:sp>
        <p:nvSpPr>
          <p:cNvPr id="5" name="Espaço Reservado para Conteúdo 4">
            <a:extLst/>
          </p:cNvPr>
          <p:cNvSpPr txBox="1">
            <a:spLocks/>
          </p:cNvSpPr>
          <p:nvPr/>
        </p:nvSpPr>
        <p:spPr>
          <a:xfrm>
            <a:off x="-1095477" y="542361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Conhecer e ser parte da sua causa;</a:t>
            </a:r>
          </a:p>
        </p:txBody>
      </p:sp>
      <p:sp>
        <p:nvSpPr>
          <p:cNvPr id="6" name="Espaço Reservado para Conteúdo 4">
            <a:extLst/>
          </p:cNvPr>
          <p:cNvSpPr txBox="1">
            <a:spLocks/>
          </p:cNvSpPr>
          <p:nvPr/>
        </p:nvSpPr>
        <p:spPr>
          <a:xfrm>
            <a:off x="-1155634" y="1251004"/>
            <a:ext cx="1035376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Representar em várias instâncias;</a:t>
            </a:r>
          </a:p>
        </p:txBody>
      </p:sp>
      <p:sp>
        <p:nvSpPr>
          <p:cNvPr id="7" name="Espaço Reservado para Conteúdo 4">
            <a:extLst/>
          </p:cNvPr>
          <p:cNvSpPr txBox="1">
            <a:spLocks/>
          </p:cNvSpPr>
          <p:nvPr/>
        </p:nvSpPr>
        <p:spPr>
          <a:xfrm>
            <a:off x="-397644" y="2055897"/>
            <a:ext cx="11202002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Ser reconhecido pela maioria os envolvidos;</a:t>
            </a:r>
          </a:p>
        </p:txBody>
      </p:sp>
      <p:sp>
        <p:nvSpPr>
          <p:cNvPr id="8" name="Espaço Reservado para Conteúdo 4">
            <a:extLst/>
          </p:cNvPr>
          <p:cNvSpPr txBox="1">
            <a:spLocks/>
          </p:cNvSpPr>
          <p:nvPr/>
        </p:nvSpPr>
        <p:spPr>
          <a:xfrm>
            <a:off x="264092" y="2764540"/>
            <a:ext cx="11298256" cy="8650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Ter uma causa específica, mas também abrangente;</a:t>
            </a:r>
          </a:p>
        </p:txBody>
      </p:sp>
    </p:spTree>
    <p:extLst>
      <p:ext uri="{BB962C8B-B14F-4D97-AF65-F5344CB8AC3E}">
        <p14:creationId xmlns:p14="http://schemas.microsoft.com/office/powerpoint/2010/main" val="132975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504725" y="2031834"/>
            <a:ext cx="11202002" cy="274470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Ter uma causa que seja consistente e sensibilize não apenas os que estão diretamente envolvidos.</a:t>
            </a:r>
          </a:p>
          <a:p>
            <a:pPr marL="36900" indent="0" algn="ctr">
              <a:buFont typeface="Wingdings 2" charset="2"/>
              <a:buNone/>
            </a:pPr>
            <a:r>
              <a:rPr lang="pt-BR" sz="4000" dirty="0"/>
              <a:t>Esse deve ser o propósito do parlamentar do futuro.</a:t>
            </a:r>
          </a:p>
        </p:txBody>
      </p:sp>
    </p:spTree>
    <p:extLst>
      <p:ext uri="{BB962C8B-B14F-4D97-AF65-F5344CB8AC3E}">
        <p14:creationId xmlns:p14="http://schemas.microsoft.com/office/powerpoint/2010/main" val="338331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8D2A6FA0-7E05-4FB5-8BFE-7D5EFA2E0793}"/>
              </a:ext>
            </a:extLst>
          </p:cNvPr>
          <p:cNvSpPr txBox="1">
            <a:spLocks/>
          </p:cNvSpPr>
          <p:nvPr/>
        </p:nvSpPr>
        <p:spPr>
          <a:xfrm>
            <a:off x="929838" y="2835081"/>
            <a:ext cx="10353762" cy="37085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endParaRPr lang="pt-BR" sz="4000" dirty="0"/>
          </a:p>
          <a:p>
            <a:pPr marL="36900" indent="0" algn="ctr">
              <a:buFont typeface="Wingdings 2" charset="2"/>
              <a:buNone/>
            </a:pPr>
            <a:r>
              <a:rPr lang="pt-BR" sz="4000" dirty="0"/>
              <a:t>Obrigado!</a:t>
            </a:r>
          </a:p>
          <a:p>
            <a:pPr marL="36900" indent="0" algn="ctr">
              <a:buFont typeface="Wingdings 2" charset="2"/>
              <a:buNone/>
            </a:pPr>
            <a:r>
              <a:rPr lang="pt-BR" sz="4000" dirty="0">
                <a:hlinkClick r:id="rId2"/>
              </a:rPr>
              <a:t>carlosalan.consult@gmail.com</a:t>
            </a:r>
            <a:endParaRPr lang="pt-BR" sz="4000" dirty="0"/>
          </a:p>
          <a:p>
            <a:pPr marL="36900" indent="0" algn="ctr">
              <a:buFont typeface="Wingdings 2" charset="2"/>
              <a:buNone/>
            </a:pPr>
            <a:r>
              <a:rPr lang="pt-BR" sz="4000" dirty="0"/>
              <a:t>38 9 9998 1855 </a:t>
            </a:r>
          </a:p>
          <a:p>
            <a:pPr marL="36900" indent="0" algn="ctr">
              <a:buFont typeface="Wingdings 2" charset="2"/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2556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DD82CF4-FD95-40F5-9640-13AA171B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342" y="2835082"/>
            <a:ext cx="10353762" cy="1564824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pt-BR" sz="4000" dirty="0"/>
              <a:t>Quando o eleitor brasileiro começou a falar mais sobre política?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EAD7265-8254-498C-960B-473B7999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94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ADEA88F9-FCA3-4FE4-B44B-0223E8FE9E91}"/>
              </a:ext>
            </a:extLst>
          </p:cNvPr>
          <p:cNvSpPr txBox="1">
            <a:spLocks/>
          </p:cNvSpPr>
          <p:nvPr/>
        </p:nvSpPr>
        <p:spPr>
          <a:xfrm>
            <a:off x="929838" y="1602551"/>
            <a:ext cx="10353762" cy="172130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Eleições 2014</a:t>
            </a:r>
          </a:p>
          <a:p>
            <a:pPr marL="36900" indent="0" algn="ctr">
              <a:buFont typeface="Wingdings 2" charset="2"/>
              <a:buNone/>
            </a:pPr>
            <a:r>
              <a:rPr lang="pt-BR" sz="4000" dirty="0"/>
              <a:t>Dilma x Aécio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24" y="3083441"/>
            <a:ext cx="3297865" cy="3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5C0237C3-B256-49F9-ACA8-B4172C6CFDAE}"/>
              </a:ext>
            </a:extLst>
          </p:cNvPr>
          <p:cNvSpPr txBox="1">
            <a:spLocks/>
          </p:cNvSpPr>
          <p:nvPr/>
        </p:nvSpPr>
        <p:spPr>
          <a:xfrm>
            <a:off x="924443" y="1165529"/>
            <a:ext cx="10353762" cy="12932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Votações sendo acompanhadas em rede nacional.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A17623C-022A-4403-A070-6340E0F9DD12}"/>
              </a:ext>
            </a:extLst>
          </p:cNvPr>
          <p:cNvSpPr txBox="1">
            <a:spLocks/>
          </p:cNvSpPr>
          <p:nvPr/>
        </p:nvSpPr>
        <p:spPr>
          <a:xfrm>
            <a:off x="913796" y="3908971"/>
            <a:ext cx="10353762" cy="15648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Opinião pública podendo ser medida através das redes sociais.</a:t>
            </a:r>
          </a:p>
        </p:txBody>
      </p:sp>
    </p:spTree>
    <p:extLst>
      <p:ext uri="{BB962C8B-B14F-4D97-AF65-F5344CB8AC3E}">
        <p14:creationId xmlns:p14="http://schemas.microsoft.com/office/powerpoint/2010/main" val="5108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B00BC4C9-0381-4CE5-B875-B4A8AEE60F87}"/>
              </a:ext>
            </a:extLst>
          </p:cNvPr>
          <p:cNvSpPr txBox="1">
            <a:spLocks/>
          </p:cNvSpPr>
          <p:nvPr/>
        </p:nvSpPr>
        <p:spPr>
          <a:xfrm>
            <a:off x="1122342" y="2532248"/>
            <a:ext cx="10353762" cy="172130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Parlamentares sendo cobrados e criticados por seus votos e ações.</a:t>
            </a:r>
          </a:p>
        </p:txBody>
      </p:sp>
    </p:spTree>
    <p:extLst>
      <p:ext uri="{BB962C8B-B14F-4D97-AF65-F5344CB8AC3E}">
        <p14:creationId xmlns:p14="http://schemas.microsoft.com/office/powerpoint/2010/main" val="321214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21D88124-D1F5-4918-A58C-7D5DC836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862" y="559376"/>
            <a:ext cx="10353762" cy="1893437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pt-BR" sz="4400" dirty="0"/>
              <a:t>Quanto mais consciente o eleitor, mais consistentes precisam ser as decisões dos parlamentares.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89" y="3215917"/>
            <a:ext cx="4225238" cy="33868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2" y="3215917"/>
            <a:ext cx="3221316" cy="33868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26" y="3215917"/>
            <a:ext cx="4303073" cy="33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4FCC1079-EF7E-499A-AC9A-334A0636409A}"/>
              </a:ext>
            </a:extLst>
          </p:cNvPr>
          <p:cNvSpPr txBox="1">
            <a:spLocks/>
          </p:cNvSpPr>
          <p:nvPr/>
        </p:nvSpPr>
        <p:spPr>
          <a:xfrm>
            <a:off x="929838" y="2835082"/>
            <a:ext cx="10353762" cy="15648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Governo Temer</a:t>
            </a:r>
          </a:p>
        </p:txBody>
      </p:sp>
    </p:spTree>
    <p:extLst>
      <p:ext uri="{BB962C8B-B14F-4D97-AF65-F5344CB8AC3E}">
        <p14:creationId xmlns:p14="http://schemas.microsoft.com/office/powerpoint/2010/main" val="14027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/>
          </p:cNvPr>
          <p:cNvSpPr txBox="1">
            <a:spLocks/>
          </p:cNvSpPr>
          <p:nvPr/>
        </p:nvSpPr>
        <p:spPr>
          <a:xfrm>
            <a:off x="929838" y="2835082"/>
            <a:ext cx="10353762" cy="15648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pt-BR" sz="4000" dirty="0"/>
              <a:t>Eleições 2018</a:t>
            </a:r>
          </a:p>
        </p:txBody>
      </p:sp>
    </p:spTree>
    <p:extLst>
      <p:ext uri="{BB962C8B-B14F-4D97-AF65-F5344CB8AC3E}">
        <p14:creationId xmlns:p14="http://schemas.microsoft.com/office/powerpoint/2010/main" val="65111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870</TotalTime>
  <Words>309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Calibri</vt:lpstr>
      <vt:lpstr>Calisto MT</vt:lpstr>
      <vt:lpstr>Times New Roman</vt:lpstr>
      <vt:lpstr>Trebuchet MS</vt:lpstr>
      <vt:lpstr>Wingdings 2</vt:lpstr>
      <vt:lpstr>Ardósia</vt:lpstr>
      <vt:lpstr>GESTÃO ESTRATÉGICA EM CAMPANHAS E MANDATOS DO FUTURO</vt:lpstr>
      <vt:lpstr>Opinião 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ESTRATÉGICA EM CAMPANHAS E MANDATOS DO FUTURO</dc:title>
  <dc:creator>Alan Gonçalves</dc:creator>
  <cp:lastModifiedBy>Alan Gonçalves</cp:lastModifiedBy>
  <cp:revision>17</cp:revision>
  <dcterms:created xsi:type="dcterms:W3CDTF">2018-11-18T02:43:15Z</dcterms:created>
  <dcterms:modified xsi:type="dcterms:W3CDTF">2018-11-22T12:28:01Z</dcterms:modified>
</cp:coreProperties>
</file>